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7" r:id="rId3"/>
    <p:sldId id="260" r:id="rId4"/>
    <p:sldId id="267" r:id="rId5"/>
    <p:sldId id="258" r:id="rId6"/>
    <p:sldId id="281" r:id="rId7"/>
    <p:sldId id="283" r:id="rId8"/>
    <p:sldId id="282" r:id="rId9"/>
    <p:sldId id="269" r:id="rId10"/>
    <p:sldId id="272" r:id="rId11"/>
    <p:sldId id="280" r:id="rId12"/>
    <p:sldId id="262" r:id="rId13"/>
    <p:sldId id="263" r:id="rId14"/>
    <p:sldId id="276" r:id="rId15"/>
    <p:sldId id="266" r:id="rId16"/>
    <p:sldId id="277" r:id="rId17"/>
    <p:sldId id="278" r:id="rId18"/>
    <p:sldId id="279" r:id="rId19"/>
    <p:sldId id="271" r:id="rId20"/>
    <p:sldId id="268" r:id="rId21"/>
    <p:sldId id="265" r:id="rId22"/>
    <p:sldId id="27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089BBC-4BBD-4383-85E2-2DE72A58C5EC}" v="1" dt="2025-07-22T14:25:50.1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2" d="100"/>
          <a:sy n="72" d="100"/>
        </p:scale>
        <p:origin x="2070" y="5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37616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70906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47712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44300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7195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38087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extLst>
      <p:ext uri="{BB962C8B-B14F-4D97-AF65-F5344CB8AC3E}">
        <p14:creationId xmlns:p14="http://schemas.microsoft.com/office/powerpoint/2010/main" val="3319081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71294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29347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43792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7/22/2025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extLst>
      <p:ext uri="{BB962C8B-B14F-4D97-AF65-F5344CB8AC3E}">
        <p14:creationId xmlns:p14="http://schemas.microsoft.com/office/powerpoint/2010/main" val="1659984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97701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50101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51592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7/22/2025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extLst>
      <p:ext uri="{BB962C8B-B14F-4D97-AF65-F5344CB8AC3E}">
        <p14:creationId xmlns:p14="http://schemas.microsoft.com/office/powerpoint/2010/main" val="1406342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37757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7/22/2025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374250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512234" y="-60913"/>
            <a:ext cx="7787677" cy="786936"/>
          </a:xfrm>
        </p:spPr>
        <p:txBody>
          <a:bodyPr>
            <a:normAutofit/>
          </a:bodyPr>
          <a:lstStyle/>
          <a:p>
            <a:r>
              <a:rPr lang="en-US" sz="2800" dirty="0">
                <a:latin typeface="Arial Black" panose="020B0A04020102020204" pitchFamily="34" charset="0"/>
              </a:rPr>
              <a:t>SPARTAN TAX RELIEF, LLC</a:t>
            </a:r>
          </a:p>
        </p:txBody>
      </p:sp>
      <p:sp>
        <p:nvSpPr>
          <p:cNvPr id="5" name="Subtitle 4">
            <a:extLst>
              <a:ext uri="{FF2B5EF4-FFF2-40B4-BE49-F238E27FC236}">
                <a16:creationId xmlns:a16="http://schemas.microsoft.com/office/drawing/2014/main" id="{400E9DFC-E30A-48B5-B98F-97DD66775CDB}"/>
              </a:ext>
            </a:extLst>
          </p:cNvPr>
          <p:cNvSpPr>
            <a:spLocks noGrp="1"/>
          </p:cNvSpPr>
          <p:nvPr>
            <p:ph type="subTitle" idx="1"/>
          </p:nvPr>
        </p:nvSpPr>
        <p:spPr>
          <a:xfrm>
            <a:off x="842597" y="923990"/>
            <a:ext cx="9798899" cy="2757423"/>
          </a:xfrm>
        </p:spPr>
        <p:txBody>
          <a:bodyPr>
            <a:normAutofit/>
          </a:bodyPr>
          <a:lstStyle/>
          <a:p>
            <a:pPr marL="285750" indent="-285750" algn="l">
              <a:buFont typeface="Wingdings" panose="05000000000000000000" pitchFamily="2" charset="2"/>
              <a:buChar char="Ø"/>
            </a:pPr>
            <a:r>
              <a:rPr lang="en-US" sz="3600" dirty="0"/>
              <a:t>DECODING CRYPTO:</a:t>
            </a:r>
          </a:p>
          <a:p>
            <a:pPr marL="285750" indent="-285750" algn="l">
              <a:buFont typeface="Wingdings" panose="05000000000000000000" pitchFamily="2" charset="2"/>
              <a:buChar char="Ø"/>
            </a:pPr>
            <a:r>
              <a:rPr lang="en-US" sz="3600" dirty="0"/>
              <a:t>OR HOW I LEARNED TO STOP WORRYING AND LOVE THE BLOCKCHAIN</a:t>
            </a:r>
          </a:p>
        </p:txBody>
      </p:sp>
      <p:pic>
        <p:nvPicPr>
          <p:cNvPr id="4" name="Picture 3" descr="Calendar&#10;&#10;Description automatically generated with low confidence">
            <a:extLst>
              <a:ext uri="{FF2B5EF4-FFF2-40B4-BE49-F238E27FC236}">
                <a16:creationId xmlns:a16="http://schemas.microsoft.com/office/drawing/2014/main" id="{5EA7585B-D17A-4B48-95B0-6A95ACCA08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533" y="3429000"/>
            <a:ext cx="4572000" cy="3219418"/>
          </a:xfrm>
          <a:prstGeom prst="rect">
            <a:avLst/>
          </a:prstGeom>
        </p:spPr>
      </p:pic>
    </p:spTree>
    <p:extLst>
      <p:ext uri="{BB962C8B-B14F-4D97-AF65-F5344CB8AC3E}">
        <p14:creationId xmlns:p14="http://schemas.microsoft.com/office/powerpoint/2010/main" val="3074007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255B0-F589-442B-A8CC-CD9A2DF8AB80}"/>
              </a:ext>
            </a:extLst>
          </p:cNvPr>
          <p:cNvSpPr>
            <a:spLocks noGrp="1"/>
          </p:cNvSpPr>
          <p:nvPr>
            <p:ph type="title"/>
          </p:nvPr>
        </p:nvSpPr>
        <p:spPr>
          <a:xfrm>
            <a:off x="1333502" y="609600"/>
            <a:ext cx="8596668" cy="850900"/>
          </a:xfrm>
        </p:spPr>
        <p:txBody>
          <a:bodyPr>
            <a:normAutofit/>
          </a:bodyPr>
          <a:lstStyle/>
          <a:p>
            <a:r>
              <a:rPr lang="en-US" dirty="0"/>
              <a:t>TAXABLE EVENTS OF CRYPTOCURRENCY</a:t>
            </a:r>
          </a:p>
        </p:txBody>
      </p:sp>
      <p:sp>
        <p:nvSpPr>
          <p:cNvPr id="10"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ubtitle 2">
            <a:extLst>
              <a:ext uri="{FF2B5EF4-FFF2-40B4-BE49-F238E27FC236}">
                <a16:creationId xmlns:a16="http://schemas.microsoft.com/office/drawing/2014/main" id="{B2ACB5EE-A7E6-4E92-9BD4-0971284E5348}"/>
              </a:ext>
            </a:extLst>
          </p:cNvPr>
          <p:cNvSpPr>
            <a:spLocks noGrp="1"/>
          </p:cNvSpPr>
          <p:nvPr>
            <p:ph idx="1"/>
          </p:nvPr>
        </p:nvSpPr>
        <p:spPr>
          <a:xfrm>
            <a:off x="1333502" y="1460500"/>
            <a:ext cx="8470898" cy="5092700"/>
          </a:xfrm>
        </p:spPr>
        <p:txBody>
          <a:bodyPr>
            <a:normAutofit/>
          </a:bodyPr>
          <a:lstStyle/>
          <a:p>
            <a:pPr marL="0" indent="0">
              <a:lnSpc>
                <a:spcPct val="90000"/>
              </a:lnSpc>
              <a:buNone/>
            </a:pPr>
            <a:endParaRPr lang="en-US" sz="2000" dirty="0"/>
          </a:p>
          <a:p>
            <a:pPr>
              <a:lnSpc>
                <a:spcPct val="90000"/>
              </a:lnSpc>
            </a:pPr>
            <a:r>
              <a:rPr lang="en-US" sz="2800" dirty="0"/>
              <a:t>Trade one coin for another coin</a:t>
            </a:r>
          </a:p>
          <a:p>
            <a:pPr>
              <a:lnSpc>
                <a:spcPct val="90000"/>
              </a:lnSpc>
            </a:pPr>
            <a:r>
              <a:rPr lang="en-US" sz="2800" dirty="0"/>
              <a:t>Spend any crypto to buy goods or services</a:t>
            </a:r>
          </a:p>
          <a:p>
            <a:pPr>
              <a:lnSpc>
                <a:spcPct val="90000"/>
              </a:lnSpc>
            </a:pPr>
            <a:r>
              <a:rPr lang="en-US" sz="2800" dirty="0"/>
              <a:t>If you are paid in crypto</a:t>
            </a:r>
          </a:p>
          <a:p>
            <a:pPr>
              <a:lnSpc>
                <a:spcPct val="90000"/>
              </a:lnSpc>
            </a:pPr>
            <a:r>
              <a:rPr lang="en-US" sz="2800" dirty="0"/>
              <a:t>If you pay anyone in crypto</a:t>
            </a:r>
          </a:p>
          <a:p>
            <a:pPr>
              <a:lnSpc>
                <a:spcPct val="90000"/>
              </a:lnSpc>
            </a:pPr>
            <a:r>
              <a:rPr lang="en-US" sz="2800" dirty="0"/>
              <a:t>If you convert cryptocurrency back into fiat (US dollars) </a:t>
            </a:r>
          </a:p>
          <a:p>
            <a:pPr>
              <a:lnSpc>
                <a:spcPct val="90000"/>
              </a:lnSpc>
            </a:pPr>
            <a:r>
              <a:rPr lang="en-US" sz="2800" dirty="0"/>
              <a:t>Mining income from crypto</a:t>
            </a:r>
          </a:p>
          <a:p>
            <a:pPr>
              <a:lnSpc>
                <a:spcPct val="90000"/>
              </a:lnSpc>
            </a:pPr>
            <a:r>
              <a:rPr lang="en-US" sz="2800" dirty="0"/>
              <a:t>Staking income from crypto</a:t>
            </a:r>
          </a:p>
          <a:p>
            <a:pPr>
              <a:lnSpc>
                <a:spcPct val="90000"/>
              </a:lnSpc>
            </a:pPr>
            <a:r>
              <a:rPr lang="en-US" sz="2800" dirty="0"/>
              <a:t>And any other income generated in crypto</a:t>
            </a:r>
          </a:p>
          <a:p>
            <a:pPr>
              <a:lnSpc>
                <a:spcPct val="90000"/>
              </a:lnSpc>
            </a:pPr>
            <a:endParaRPr lang="en-US" sz="2000" cap="all" dirty="0"/>
          </a:p>
          <a:p>
            <a:pPr>
              <a:lnSpc>
                <a:spcPct val="90000"/>
              </a:lnSpc>
            </a:pPr>
            <a:endParaRPr lang="en-US" sz="1400" dirty="0"/>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525284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4C793-6574-8E7C-7BF5-220A2A7FE255}"/>
              </a:ext>
            </a:extLst>
          </p:cNvPr>
          <p:cNvSpPr>
            <a:spLocks noGrp="1"/>
          </p:cNvSpPr>
          <p:nvPr>
            <p:ph type="title"/>
          </p:nvPr>
        </p:nvSpPr>
        <p:spPr/>
        <p:txBody>
          <a:bodyPr/>
          <a:lstStyle/>
          <a:p>
            <a:r>
              <a:rPr lang="en-US" dirty="0"/>
              <a:t>Non-Taxable Events in the Crypto World</a:t>
            </a:r>
          </a:p>
        </p:txBody>
      </p:sp>
      <p:sp>
        <p:nvSpPr>
          <p:cNvPr id="3" name="Content Placeholder 2">
            <a:extLst>
              <a:ext uri="{FF2B5EF4-FFF2-40B4-BE49-F238E27FC236}">
                <a16:creationId xmlns:a16="http://schemas.microsoft.com/office/drawing/2014/main" id="{8FF02BBF-724F-8551-4677-2B70308DA5F3}"/>
              </a:ext>
            </a:extLst>
          </p:cNvPr>
          <p:cNvSpPr>
            <a:spLocks noGrp="1"/>
          </p:cNvSpPr>
          <p:nvPr>
            <p:ph idx="1"/>
          </p:nvPr>
        </p:nvSpPr>
        <p:spPr>
          <a:xfrm>
            <a:off x="677334" y="1519881"/>
            <a:ext cx="8596668" cy="5152768"/>
          </a:xfrm>
        </p:spPr>
        <p:txBody>
          <a:bodyPr>
            <a:noAutofit/>
          </a:bodyPr>
          <a:lstStyle/>
          <a:p>
            <a:r>
              <a:rPr lang="en-US" sz="2400" dirty="0"/>
              <a:t>Gifting crypto to a third party (but if it is over the annual amount, you still need to report it on a Gift Tax return; and you must also give them your date of purchase and original cost basis)</a:t>
            </a:r>
          </a:p>
          <a:p>
            <a:r>
              <a:rPr lang="en-US" sz="2400" dirty="0"/>
              <a:t>Buying cryptocurrency using fiat (USD)</a:t>
            </a:r>
          </a:p>
          <a:p>
            <a:r>
              <a:rPr lang="en-US" sz="2400" dirty="0"/>
              <a:t>Donating crypto to a non-profit</a:t>
            </a:r>
          </a:p>
          <a:p>
            <a:r>
              <a:rPr lang="en-US" sz="2400" dirty="0"/>
              <a:t>Transferring crypto from one exchange/wallet/account to another (if both are owned by you) *** But this is where you absolutely need a 3</a:t>
            </a:r>
            <a:r>
              <a:rPr lang="en-US" sz="2400" baseline="30000" dirty="0"/>
              <a:t>rd</a:t>
            </a:r>
            <a:r>
              <a:rPr lang="en-US" sz="2400" dirty="0"/>
              <a:t> party crypto tax platform to manage and track all of your transactions!!</a:t>
            </a:r>
          </a:p>
          <a:p>
            <a:r>
              <a:rPr lang="en-US" sz="2400" dirty="0"/>
              <a:t>Everything else done in the crypto world is a Taxable transaction!</a:t>
            </a:r>
          </a:p>
        </p:txBody>
      </p:sp>
    </p:spTree>
    <p:extLst>
      <p:ext uri="{BB962C8B-B14F-4D97-AF65-F5344CB8AC3E}">
        <p14:creationId xmlns:p14="http://schemas.microsoft.com/office/powerpoint/2010/main" val="3328954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474133" y="0"/>
            <a:ext cx="7766936" cy="267857"/>
          </a:xfrm>
        </p:spPr>
        <p:txBody>
          <a:bodyPr>
            <a:normAutofit fontScale="90000"/>
          </a:bodyPr>
          <a:lstStyle/>
          <a:p>
            <a:endParaRPr lang="en-US" sz="3200" dirty="0"/>
          </a:p>
        </p:txBody>
      </p:sp>
      <p:sp>
        <p:nvSpPr>
          <p:cNvPr id="5" name="Subtitle 4">
            <a:extLst>
              <a:ext uri="{FF2B5EF4-FFF2-40B4-BE49-F238E27FC236}">
                <a16:creationId xmlns:a16="http://schemas.microsoft.com/office/drawing/2014/main" id="{400E9DFC-E30A-48B5-B98F-97DD66775CDB}"/>
              </a:ext>
            </a:extLst>
          </p:cNvPr>
          <p:cNvSpPr>
            <a:spLocks noGrp="1"/>
          </p:cNvSpPr>
          <p:nvPr>
            <p:ph type="subTitle" idx="1"/>
          </p:nvPr>
        </p:nvSpPr>
        <p:spPr>
          <a:xfrm>
            <a:off x="1752599" y="404912"/>
            <a:ext cx="7521403" cy="6185232"/>
          </a:xfrm>
        </p:spPr>
        <p:txBody>
          <a:bodyPr>
            <a:noAutofit/>
          </a:bodyPr>
          <a:lstStyle/>
          <a:p>
            <a:pPr marL="285750" indent="-285750" algn="l">
              <a:buFont typeface="Wingdings" panose="05000000000000000000" pitchFamily="2" charset="2"/>
              <a:buChar char="Ø"/>
            </a:pPr>
            <a:r>
              <a:rPr lang="en-US" sz="2800" dirty="0">
                <a:solidFill>
                  <a:schemeClr val="tx1"/>
                </a:solidFill>
              </a:rPr>
              <a:t>You cannot ignore your crypto tax obligations</a:t>
            </a:r>
          </a:p>
          <a:p>
            <a:pPr marL="285750" indent="-285750" algn="l">
              <a:buFont typeface="Wingdings" panose="05000000000000000000" pitchFamily="2" charset="2"/>
              <a:buChar char="Ø"/>
            </a:pPr>
            <a:r>
              <a:rPr lang="en-US" sz="2800" dirty="0">
                <a:solidFill>
                  <a:schemeClr val="tx1"/>
                </a:solidFill>
              </a:rPr>
              <a:t>The IRS has a new initiative called “Operation Hidden Treasure”, where they have agents trained in crypto exclusively focusing on taxpayers who omit crypto from their tax returns</a:t>
            </a:r>
          </a:p>
          <a:p>
            <a:pPr marL="285750" indent="-285750" algn="l">
              <a:buFont typeface="Wingdings" panose="05000000000000000000" pitchFamily="2" charset="2"/>
              <a:buChar char="Ø"/>
            </a:pPr>
            <a:r>
              <a:rPr lang="en-US" sz="2800" dirty="0">
                <a:solidFill>
                  <a:schemeClr val="tx1"/>
                </a:solidFill>
              </a:rPr>
              <a:t>You now must answer on each 1040 federal tax return, “At any time during 20XX did you receive, sell, send, exchange, or otherwise acquire any financial interest in any virtual currency?” – Under penalty of perjury!!</a:t>
            </a:r>
          </a:p>
        </p:txBody>
      </p:sp>
    </p:spTree>
    <p:extLst>
      <p:ext uri="{BB962C8B-B14F-4D97-AF65-F5344CB8AC3E}">
        <p14:creationId xmlns:p14="http://schemas.microsoft.com/office/powerpoint/2010/main" val="1197553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474133" y="0"/>
            <a:ext cx="7766936" cy="238539"/>
          </a:xfrm>
        </p:spPr>
        <p:txBody>
          <a:bodyPr>
            <a:normAutofit fontScale="90000"/>
          </a:bodyPr>
          <a:lstStyle/>
          <a:p>
            <a:endParaRPr lang="en-US" sz="3200" dirty="0"/>
          </a:p>
        </p:txBody>
      </p:sp>
      <p:sp>
        <p:nvSpPr>
          <p:cNvPr id="5" name="Subtitle 4">
            <a:extLst>
              <a:ext uri="{FF2B5EF4-FFF2-40B4-BE49-F238E27FC236}">
                <a16:creationId xmlns:a16="http://schemas.microsoft.com/office/drawing/2014/main" id="{400E9DFC-E30A-48B5-B98F-97DD66775CDB}"/>
              </a:ext>
            </a:extLst>
          </p:cNvPr>
          <p:cNvSpPr>
            <a:spLocks noGrp="1"/>
          </p:cNvSpPr>
          <p:nvPr>
            <p:ph type="subTitle" idx="1"/>
          </p:nvPr>
        </p:nvSpPr>
        <p:spPr>
          <a:xfrm>
            <a:off x="842597" y="410817"/>
            <a:ext cx="8291705" cy="6662339"/>
          </a:xfrm>
        </p:spPr>
        <p:txBody>
          <a:bodyPr>
            <a:normAutofit/>
          </a:bodyPr>
          <a:lstStyle/>
          <a:p>
            <a:pPr marL="285750" marR="0" lvl="0" indent="-285750" algn="l" defTabSz="457200" rtl="0" eaLnBrk="1" fontAlgn="auto" latinLnBrk="0" hangingPunct="1">
              <a:lnSpc>
                <a:spcPct val="100000"/>
              </a:lnSpc>
              <a:spcBef>
                <a:spcPts val="1000"/>
              </a:spcBef>
              <a:spcAft>
                <a:spcPts val="0"/>
              </a:spcAft>
              <a:buClr>
                <a:srgbClr val="90C226"/>
              </a:buClr>
              <a:buSzPct val="80000"/>
              <a:buFont typeface="Wingdings" panose="05000000000000000000" pitchFamily="2" charset="2"/>
              <a:buChar char="Ø"/>
              <a:tabLst/>
              <a:defRPr/>
            </a:pPr>
            <a:r>
              <a:rPr kumimoji="0" lang="en-US" sz="2800" b="0" i="0" u="none" strike="noStrike" kern="1200" cap="none" spc="0" normalizeH="0" baseline="0" noProof="0" dirty="0">
                <a:ln>
                  <a:noFill/>
                </a:ln>
                <a:solidFill>
                  <a:prstClr val="black"/>
                </a:solidFill>
                <a:effectLst/>
                <a:uLnTx/>
                <a:uFillTx/>
                <a:latin typeface="Trebuchet MS"/>
                <a:ea typeface="+mn-ea"/>
                <a:cs typeface="+mn-cs"/>
              </a:rPr>
              <a:t>The IRS has now started having some of the exchanges send out a form 1099-K in January which shows the gross amount of crypto traded in the prior year; this form does not show any cost basis whatsoever!</a:t>
            </a:r>
            <a:endParaRPr lang="en-US" sz="2800" dirty="0">
              <a:solidFill>
                <a:schemeClr val="tx1"/>
              </a:solidFill>
            </a:endParaRPr>
          </a:p>
          <a:p>
            <a:pPr marL="285750" indent="-285750" algn="l">
              <a:buFont typeface="Wingdings" panose="05000000000000000000" pitchFamily="2" charset="2"/>
              <a:buChar char="Ø"/>
            </a:pPr>
            <a:r>
              <a:rPr lang="en-US" sz="2800" dirty="0">
                <a:solidFill>
                  <a:schemeClr val="tx1"/>
                </a:solidFill>
              </a:rPr>
              <a:t>Even if your crypto assets are held overseas, you as a US Citizen or Resident Alien are still responsible for the taxes on your worldwide income (and you will most likely need to file an FBAR…huge penalties for not filing this form!)</a:t>
            </a:r>
          </a:p>
          <a:p>
            <a:pPr marL="285750" indent="-285750" algn="l">
              <a:buFont typeface="Wingdings" panose="05000000000000000000" pitchFamily="2" charset="2"/>
              <a:buChar char="Ø"/>
            </a:pPr>
            <a:r>
              <a:rPr lang="en-US" sz="2800" dirty="0">
                <a:solidFill>
                  <a:schemeClr val="tx1"/>
                </a:solidFill>
              </a:rPr>
              <a:t>If you think you are safe from the IRS for prior year crypto transactions because they did not have any specific regulations in place before 2018, you are mistaken!!</a:t>
            </a:r>
          </a:p>
          <a:p>
            <a:pPr marL="285750" indent="-285750" algn="l">
              <a:buFont typeface="Wingdings" panose="05000000000000000000" pitchFamily="2" charset="2"/>
              <a:buChar char="Ø"/>
            </a:pPr>
            <a:endParaRPr lang="en-US" dirty="0"/>
          </a:p>
        </p:txBody>
      </p:sp>
    </p:spTree>
    <p:extLst>
      <p:ext uri="{BB962C8B-B14F-4D97-AF65-F5344CB8AC3E}">
        <p14:creationId xmlns:p14="http://schemas.microsoft.com/office/powerpoint/2010/main" val="3307492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474133" y="0"/>
            <a:ext cx="7766936" cy="786936"/>
          </a:xfrm>
        </p:spPr>
        <p:txBody>
          <a:bodyPr>
            <a:normAutofit/>
          </a:bodyPr>
          <a:lstStyle/>
          <a:p>
            <a:r>
              <a:rPr lang="en-US" sz="3200" dirty="0"/>
              <a:t>Do Not Mess with the IRS</a:t>
            </a:r>
          </a:p>
        </p:txBody>
      </p:sp>
      <p:sp>
        <p:nvSpPr>
          <p:cNvPr id="5" name="Subtitle 4">
            <a:extLst>
              <a:ext uri="{FF2B5EF4-FFF2-40B4-BE49-F238E27FC236}">
                <a16:creationId xmlns:a16="http://schemas.microsoft.com/office/drawing/2014/main" id="{400E9DFC-E30A-48B5-B98F-97DD66775CDB}"/>
              </a:ext>
            </a:extLst>
          </p:cNvPr>
          <p:cNvSpPr>
            <a:spLocks noGrp="1"/>
          </p:cNvSpPr>
          <p:nvPr>
            <p:ph type="subTitle" idx="1"/>
          </p:nvPr>
        </p:nvSpPr>
        <p:spPr>
          <a:xfrm>
            <a:off x="1752599" y="923990"/>
            <a:ext cx="7521403" cy="5666153"/>
          </a:xfrm>
        </p:spPr>
        <p:txBody>
          <a:bodyPr>
            <a:normAutofit/>
          </a:bodyPr>
          <a:lstStyle/>
          <a:p>
            <a:pPr marL="285750" indent="-285750" algn="l">
              <a:buFont typeface="Wingdings" panose="05000000000000000000" pitchFamily="2" charset="2"/>
              <a:buChar char="Ø"/>
            </a:pPr>
            <a:endParaRPr lang="en-US" dirty="0"/>
          </a:p>
          <a:p>
            <a:pPr marL="285750" indent="-285750" algn="l">
              <a:buFont typeface="Wingdings" panose="05000000000000000000" pitchFamily="2" charset="2"/>
              <a:buChar char="Ø"/>
            </a:pPr>
            <a:r>
              <a:rPr lang="en-US" sz="2800" dirty="0">
                <a:solidFill>
                  <a:schemeClr val="tx1"/>
                </a:solidFill>
              </a:rPr>
              <a:t>The IRS uses a “carrot or stick” system to get compliance – the “carrot” is the John Doe letters they recently sent out to larger crypto investors; the “stick” will be tax audits over multiple years with huge penalties and interest adding up…and potential criminal penalties as well</a:t>
            </a:r>
          </a:p>
          <a:p>
            <a:pPr marL="285750" indent="-285750" algn="l">
              <a:buFont typeface="Wingdings" panose="05000000000000000000" pitchFamily="2" charset="2"/>
              <a:buChar char="Ø"/>
            </a:pPr>
            <a:r>
              <a:rPr lang="en-US" sz="2800" dirty="0">
                <a:solidFill>
                  <a:schemeClr val="tx1"/>
                </a:solidFill>
              </a:rPr>
              <a:t>And for those who have heard you can use the 1031 rule to exchange one crypto coin for another (like with real estate)---this cannot work for crypto</a:t>
            </a:r>
          </a:p>
          <a:p>
            <a:pPr marL="285750" indent="-285750" algn="l">
              <a:buFont typeface="Wingdings" panose="05000000000000000000" pitchFamily="2" charset="2"/>
              <a:buChar char="Ø"/>
            </a:pPr>
            <a:endParaRPr lang="en-US" dirty="0"/>
          </a:p>
        </p:txBody>
      </p:sp>
    </p:spTree>
    <p:extLst>
      <p:ext uri="{BB962C8B-B14F-4D97-AF65-F5344CB8AC3E}">
        <p14:creationId xmlns:p14="http://schemas.microsoft.com/office/powerpoint/2010/main" val="846810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474133" y="0"/>
            <a:ext cx="7766936" cy="786936"/>
          </a:xfrm>
        </p:spPr>
        <p:txBody>
          <a:bodyPr>
            <a:normAutofit/>
          </a:bodyPr>
          <a:lstStyle/>
          <a:p>
            <a:endParaRPr lang="en-US" sz="3200" dirty="0"/>
          </a:p>
        </p:txBody>
      </p:sp>
      <p:sp>
        <p:nvSpPr>
          <p:cNvPr id="5" name="Subtitle 4">
            <a:extLst>
              <a:ext uri="{FF2B5EF4-FFF2-40B4-BE49-F238E27FC236}">
                <a16:creationId xmlns:a16="http://schemas.microsoft.com/office/drawing/2014/main" id="{400E9DFC-E30A-48B5-B98F-97DD66775CDB}"/>
              </a:ext>
            </a:extLst>
          </p:cNvPr>
          <p:cNvSpPr>
            <a:spLocks noGrp="1"/>
          </p:cNvSpPr>
          <p:nvPr>
            <p:ph type="subTitle" idx="1"/>
          </p:nvPr>
        </p:nvSpPr>
        <p:spPr>
          <a:xfrm>
            <a:off x="1752599" y="923990"/>
            <a:ext cx="7521403" cy="5666153"/>
          </a:xfrm>
        </p:spPr>
        <p:txBody>
          <a:bodyPr>
            <a:normAutofit lnSpcReduction="10000"/>
          </a:bodyPr>
          <a:lstStyle/>
          <a:p>
            <a:pPr marL="285750" indent="-285750" algn="l">
              <a:buFont typeface="Wingdings" panose="05000000000000000000" pitchFamily="2" charset="2"/>
              <a:buChar char="Ø"/>
            </a:pPr>
            <a:r>
              <a:rPr lang="en-US" sz="2800" dirty="0">
                <a:solidFill>
                  <a:schemeClr val="tx1"/>
                </a:solidFill>
              </a:rPr>
              <a:t>As cryptocurrency investors you must be willing to give up a little privacy in order to stay in compliance with the IRS</a:t>
            </a:r>
          </a:p>
          <a:p>
            <a:pPr marL="285750" indent="-285750" algn="l">
              <a:buFont typeface="Wingdings" panose="05000000000000000000" pitchFamily="2" charset="2"/>
              <a:buChar char="Ø"/>
            </a:pPr>
            <a:r>
              <a:rPr lang="en-US" sz="2800" dirty="0">
                <a:solidFill>
                  <a:schemeClr val="tx1"/>
                </a:solidFill>
              </a:rPr>
              <a:t>In order for your crypto investments to be handled accurately on the tax return, you must use a third-party software to combine all of your accounts and track basis</a:t>
            </a:r>
          </a:p>
          <a:p>
            <a:pPr marL="285750" indent="-285750" algn="l">
              <a:buFont typeface="Wingdings" panose="05000000000000000000" pitchFamily="2" charset="2"/>
              <a:buChar char="Ø"/>
            </a:pPr>
            <a:r>
              <a:rPr lang="en-US" sz="2800" dirty="0">
                <a:solidFill>
                  <a:schemeClr val="tx1"/>
                </a:solidFill>
              </a:rPr>
              <a:t>Any crypto losses can offset other capital gains – look into tax-loss harvesting</a:t>
            </a:r>
          </a:p>
          <a:p>
            <a:pPr marL="285750" indent="-285750" algn="l">
              <a:buFont typeface="Wingdings" panose="05000000000000000000" pitchFamily="2" charset="2"/>
              <a:buChar char="Ø"/>
            </a:pPr>
            <a:r>
              <a:rPr lang="en-US" sz="2800" dirty="0">
                <a:solidFill>
                  <a:schemeClr val="tx1"/>
                </a:solidFill>
              </a:rPr>
              <a:t>This should be done before tax season!</a:t>
            </a:r>
          </a:p>
          <a:p>
            <a:pPr marL="285750" indent="-285750" algn="l">
              <a:buFont typeface="Wingdings" panose="05000000000000000000" pitchFamily="2" charset="2"/>
              <a:buChar char="Ø"/>
            </a:pPr>
            <a:r>
              <a:rPr lang="en-US" sz="2800" dirty="0">
                <a:solidFill>
                  <a:schemeClr val="tx1"/>
                </a:solidFill>
              </a:rPr>
              <a:t>Please keep full records of all crypto transactions!!</a:t>
            </a:r>
          </a:p>
          <a:p>
            <a:pPr marL="285750" indent="-285750" algn="l">
              <a:buFont typeface="Wingdings" panose="05000000000000000000" pitchFamily="2" charset="2"/>
              <a:buChar char="Ø"/>
            </a:pPr>
            <a:endParaRPr lang="en-US" dirty="0"/>
          </a:p>
        </p:txBody>
      </p:sp>
    </p:spTree>
    <p:extLst>
      <p:ext uri="{BB962C8B-B14F-4D97-AF65-F5344CB8AC3E}">
        <p14:creationId xmlns:p14="http://schemas.microsoft.com/office/powerpoint/2010/main" val="286859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474133" y="0"/>
            <a:ext cx="9419350" cy="786936"/>
          </a:xfrm>
        </p:spPr>
        <p:txBody>
          <a:bodyPr>
            <a:normAutofit/>
          </a:bodyPr>
          <a:lstStyle/>
          <a:p>
            <a:r>
              <a:rPr lang="en-US" sz="3200" dirty="0"/>
              <a:t>Best Way to Track Crypto Transactions</a:t>
            </a:r>
          </a:p>
        </p:txBody>
      </p:sp>
      <p:sp>
        <p:nvSpPr>
          <p:cNvPr id="5" name="Subtitle 4">
            <a:extLst>
              <a:ext uri="{FF2B5EF4-FFF2-40B4-BE49-F238E27FC236}">
                <a16:creationId xmlns:a16="http://schemas.microsoft.com/office/drawing/2014/main" id="{400E9DFC-E30A-48B5-B98F-97DD66775CDB}"/>
              </a:ext>
            </a:extLst>
          </p:cNvPr>
          <p:cNvSpPr>
            <a:spLocks noGrp="1"/>
          </p:cNvSpPr>
          <p:nvPr>
            <p:ph type="subTitle" idx="1"/>
          </p:nvPr>
        </p:nvSpPr>
        <p:spPr>
          <a:xfrm>
            <a:off x="1841499" y="1200314"/>
            <a:ext cx="7521403" cy="5666153"/>
          </a:xfrm>
        </p:spPr>
        <p:txBody>
          <a:bodyPr>
            <a:normAutofit/>
          </a:bodyPr>
          <a:lstStyle/>
          <a:p>
            <a:pPr algn="l"/>
            <a:r>
              <a:rPr lang="en-US" sz="2800" dirty="0">
                <a:solidFill>
                  <a:schemeClr val="tx1"/>
                </a:solidFill>
              </a:rPr>
              <a:t>There are many different crypto tax platforms (3</a:t>
            </a:r>
            <a:r>
              <a:rPr lang="en-US" sz="2800" baseline="30000" dirty="0">
                <a:solidFill>
                  <a:schemeClr val="tx1"/>
                </a:solidFill>
              </a:rPr>
              <a:t>rd</a:t>
            </a:r>
            <a:r>
              <a:rPr lang="en-US" sz="2800" dirty="0">
                <a:solidFill>
                  <a:schemeClr val="tx1"/>
                </a:solidFill>
              </a:rPr>
              <a:t> party software programs with a separate fee to use in most cases) </a:t>
            </a:r>
          </a:p>
          <a:p>
            <a:pPr marL="285750" indent="-285750" algn="l">
              <a:buFont typeface="Wingdings" panose="05000000000000000000" pitchFamily="2" charset="2"/>
              <a:buChar char="Ø"/>
            </a:pPr>
            <a:r>
              <a:rPr lang="en-US" sz="2800" dirty="0" err="1">
                <a:solidFill>
                  <a:schemeClr val="tx1"/>
                </a:solidFill>
              </a:rPr>
              <a:t>Koinly</a:t>
            </a:r>
            <a:endParaRPr lang="en-US" sz="2800" dirty="0">
              <a:solidFill>
                <a:schemeClr val="tx1"/>
              </a:solidFill>
            </a:endParaRPr>
          </a:p>
          <a:p>
            <a:pPr marL="285750" indent="-285750" algn="l">
              <a:buFont typeface="Wingdings" panose="05000000000000000000" pitchFamily="2" charset="2"/>
              <a:buChar char="Ø"/>
            </a:pPr>
            <a:r>
              <a:rPr lang="en-US" sz="2800" dirty="0">
                <a:solidFill>
                  <a:schemeClr val="tx1"/>
                </a:solidFill>
              </a:rPr>
              <a:t>CoinTracker.io</a:t>
            </a:r>
          </a:p>
          <a:p>
            <a:pPr algn="l"/>
            <a:r>
              <a:rPr lang="en-US" sz="2800" dirty="0">
                <a:solidFill>
                  <a:schemeClr val="tx1"/>
                </a:solidFill>
              </a:rPr>
              <a:t>Some of the platforms include a nice portfolio management system to help you keep track of all the various crypto investments, as well as do year-end tax loss harvesting</a:t>
            </a:r>
          </a:p>
          <a:p>
            <a:pPr marL="285750" indent="-285750" algn="l">
              <a:buFont typeface="Wingdings" panose="05000000000000000000" pitchFamily="2" charset="2"/>
              <a:buChar char="Ø"/>
            </a:pPr>
            <a:endParaRPr lang="en-US" sz="2800" dirty="0"/>
          </a:p>
          <a:p>
            <a:pPr marL="285750" indent="-285750" algn="l">
              <a:buFont typeface="Wingdings" panose="05000000000000000000" pitchFamily="2" charset="2"/>
              <a:buChar char="Ø"/>
            </a:pPr>
            <a:endParaRPr lang="en-US" dirty="0"/>
          </a:p>
        </p:txBody>
      </p:sp>
    </p:spTree>
    <p:extLst>
      <p:ext uri="{BB962C8B-B14F-4D97-AF65-F5344CB8AC3E}">
        <p14:creationId xmlns:p14="http://schemas.microsoft.com/office/powerpoint/2010/main" val="401169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474134" y="0"/>
            <a:ext cx="9748135" cy="786936"/>
          </a:xfrm>
        </p:spPr>
        <p:txBody>
          <a:bodyPr>
            <a:normAutofit/>
          </a:bodyPr>
          <a:lstStyle/>
          <a:p>
            <a:r>
              <a:rPr lang="en-US" sz="3200" dirty="0"/>
              <a:t>Recent Changes in Crypto Tax By The IRS</a:t>
            </a:r>
          </a:p>
        </p:txBody>
      </p:sp>
      <p:sp>
        <p:nvSpPr>
          <p:cNvPr id="5" name="Subtitle 4">
            <a:extLst>
              <a:ext uri="{FF2B5EF4-FFF2-40B4-BE49-F238E27FC236}">
                <a16:creationId xmlns:a16="http://schemas.microsoft.com/office/drawing/2014/main" id="{400E9DFC-E30A-48B5-B98F-97DD66775CDB}"/>
              </a:ext>
            </a:extLst>
          </p:cNvPr>
          <p:cNvSpPr>
            <a:spLocks noGrp="1"/>
          </p:cNvSpPr>
          <p:nvPr>
            <p:ph type="subTitle" idx="1"/>
          </p:nvPr>
        </p:nvSpPr>
        <p:spPr>
          <a:xfrm>
            <a:off x="1752599" y="923990"/>
            <a:ext cx="7521403" cy="5666153"/>
          </a:xfrm>
        </p:spPr>
        <p:txBody>
          <a:bodyPr/>
          <a:lstStyle/>
          <a:p>
            <a:pPr algn="l"/>
            <a:endParaRPr lang="en-US" sz="2800" dirty="0">
              <a:solidFill>
                <a:schemeClr val="tx1"/>
              </a:solidFill>
            </a:endParaRPr>
          </a:p>
          <a:p>
            <a:pPr marL="285750" indent="-285750" algn="l">
              <a:buFont typeface="Wingdings" panose="05000000000000000000" pitchFamily="2" charset="2"/>
              <a:buChar char="Ø"/>
            </a:pPr>
            <a:endParaRPr lang="en-US" sz="2800" dirty="0"/>
          </a:p>
          <a:p>
            <a:pPr marL="285750" indent="-285750" algn="l">
              <a:buFont typeface="Wingdings" panose="05000000000000000000" pitchFamily="2" charset="2"/>
              <a:buChar char="Ø"/>
            </a:pPr>
            <a:endParaRPr lang="en-US" sz="2800" dirty="0"/>
          </a:p>
          <a:p>
            <a:pPr marL="285750" indent="-285750" algn="l">
              <a:buFont typeface="Wingdings" panose="05000000000000000000" pitchFamily="2" charset="2"/>
              <a:buChar char="Ø"/>
            </a:pPr>
            <a:endParaRPr lang="en-US" dirty="0"/>
          </a:p>
        </p:txBody>
      </p:sp>
      <p:sp>
        <p:nvSpPr>
          <p:cNvPr id="3" name="TextBox 2">
            <a:extLst>
              <a:ext uri="{FF2B5EF4-FFF2-40B4-BE49-F238E27FC236}">
                <a16:creationId xmlns:a16="http://schemas.microsoft.com/office/drawing/2014/main" id="{DD7D237D-F66B-C3C0-9CA2-B6DB9156218D}"/>
              </a:ext>
            </a:extLst>
          </p:cNvPr>
          <p:cNvSpPr txBox="1"/>
          <p:nvPr/>
        </p:nvSpPr>
        <p:spPr>
          <a:xfrm>
            <a:off x="1563757" y="1431235"/>
            <a:ext cx="7871791" cy="3795911"/>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1000"/>
              </a:spcBef>
              <a:spcAft>
                <a:spcPts val="0"/>
              </a:spcAft>
              <a:buClr>
                <a:srgbClr val="90C226"/>
              </a:buClr>
              <a:buSzPct val="80000"/>
              <a:buFont typeface="Wingdings" panose="05000000000000000000" pitchFamily="2" charset="2"/>
              <a:buChar char="Ø"/>
              <a:tabLst/>
              <a:defRPr/>
            </a:pPr>
            <a:r>
              <a:rPr kumimoji="0" lang="en-US" sz="2800" b="0" i="0" u="none" strike="noStrike" kern="1200" cap="none" spc="0" normalizeH="0" baseline="0" noProof="0" dirty="0">
                <a:ln>
                  <a:noFill/>
                </a:ln>
                <a:solidFill>
                  <a:prstClr val="black"/>
                </a:solidFill>
                <a:effectLst/>
                <a:uLnTx/>
                <a:uFillTx/>
                <a:latin typeface="Trebuchet MS"/>
                <a:ea typeface="+mn-ea"/>
                <a:cs typeface="+mn-cs"/>
              </a:rPr>
              <a:t>Crypto investors are no longer allowed to use the “universal” tracking method – now it must be “wallet-by-wallet”</a:t>
            </a:r>
          </a:p>
          <a:p>
            <a:pPr marL="285750" marR="0" lvl="0" indent="-285750" algn="l" defTabSz="457200" rtl="0" eaLnBrk="1" fontAlgn="auto" latinLnBrk="0" hangingPunct="1">
              <a:lnSpc>
                <a:spcPct val="100000"/>
              </a:lnSpc>
              <a:spcBef>
                <a:spcPts val="1000"/>
              </a:spcBef>
              <a:spcAft>
                <a:spcPts val="0"/>
              </a:spcAft>
              <a:buClr>
                <a:srgbClr val="90C226"/>
              </a:buClr>
              <a:buSzPct val="80000"/>
              <a:buFont typeface="Wingdings" panose="05000000000000000000" pitchFamily="2" charset="2"/>
              <a:buChar char="Ø"/>
              <a:tabLst/>
              <a:defRPr/>
            </a:pPr>
            <a:r>
              <a:rPr kumimoji="0" lang="en-US" sz="2800" b="0" i="0" u="none" strike="noStrike" kern="1200" cap="none" spc="0" normalizeH="0" baseline="0" noProof="0" dirty="0">
                <a:ln>
                  <a:noFill/>
                </a:ln>
                <a:solidFill>
                  <a:prstClr val="black"/>
                </a:solidFill>
                <a:effectLst/>
                <a:uLnTx/>
                <a:uFillTx/>
                <a:latin typeface="Trebuchet MS"/>
                <a:ea typeface="+mn-ea"/>
                <a:cs typeface="+mn-cs"/>
              </a:rPr>
              <a:t>And the only cost basis methods allowed by the IRS are FIFO and Specific Use</a:t>
            </a:r>
          </a:p>
          <a:p>
            <a:pPr marL="285750" marR="0" lvl="0" indent="-285750" algn="l" defTabSz="457200" rtl="0" eaLnBrk="1" fontAlgn="auto" latinLnBrk="0" hangingPunct="1">
              <a:lnSpc>
                <a:spcPct val="100000"/>
              </a:lnSpc>
              <a:spcBef>
                <a:spcPts val="1000"/>
              </a:spcBef>
              <a:spcAft>
                <a:spcPts val="0"/>
              </a:spcAft>
              <a:buClr>
                <a:srgbClr val="90C226"/>
              </a:buClr>
              <a:buSzPct val="80000"/>
              <a:buFont typeface="Wingdings" panose="05000000000000000000" pitchFamily="2" charset="2"/>
              <a:buChar char="Ø"/>
              <a:tabLst/>
              <a:defRPr/>
            </a:pPr>
            <a:r>
              <a:rPr kumimoji="0" lang="en-US" sz="2800" b="0" i="0" u="none" strike="noStrike" kern="1200" cap="none" spc="0" normalizeH="0" baseline="0" noProof="0" dirty="0">
                <a:ln>
                  <a:noFill/>
                </a:ln>
                <a:solidFill>
                  <a:prstClr val="black"/>
                </a:solidFill>
                <a:effectLst/>
                <a:uLnTx/>
                <a:uFillTx/>
                <a:latin typeface="Trebuchet MS"/>
                <a:ea typeface="+mn-ea"/>
                <a:cs typeface="+mn-cs"/>
              </a:rPr>
              <a:t>Ask your clients if they have invested into a crypto ETF – the tax issues are very different for these</a:t>
            </a:r>
          </a:p>
        </p:txBody>
      </p:sp>
    </p:spTree>
    <p:extLst>
      <p:ext uri="{BB962C8B-B14F-4D97-AF65-F5344CB8AC3E}">
        <p14:creationId xmlns:p14="http://schemas.microsoft.com/office/powerpoint/2010/main" val="2433019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1E591-FD8A-0EAA-95EE-408915943881}"/>
              </a:ext>
            </a:extLst>
          </p:cNvPr>
          <p:cNvSpPr>
            <a:spLocks noGrp="1"/>
          </p:cNvSpPr>
          <p:nvPr>
            <p:ph type="title"/>
          </p:nvPr>
        </p:nvSpPr>
        <p:spPr>
          <a:xfrm>
            <a:off x="677334" y="609600"/>
            <a:ext cx="8596668" cy="754743"/>
          </a:xfrm>
        </p:spPr>
        <p:txBody>
          <a:bodyPr/>
          <a:lstStyle/>
          <a:p>
            <a:r>
              <a:rPr lang="en-US" dirty="0"/>
              <a:t>Cryptocurrency Fraud &amp; Scams</a:t>
            </a:r>
          </a:p>
        </p:txBody>
      </p:sp>
      <p:sp>
        <p:nvSpPr>
          <p:cNvPr id="3" name="Content Placeholder 2">
            <a:extLst>
              <a:ext uri="{FF2B5EF4-FFF2-40B4-BE49-F238E27FC236}">
                <a16:creationId xmlns:a16="http://schemas.microsoft.com/office/drawing/2014/main" id="{962FA8F6-83E0-7741-626B-AC7BEA1E2CDE}"/>
              </a:ext>
            </a:extLst>
          </p:cNvPr>
          <p:cNvSpPr>
            <a:spLocks noGrp="1"/>
          </p:cNvSpPr>
          <p:nvPr>
            <p:ph idx="1"/>
          </p:nvPr>
        </p:nvSpPr>
        <p:spPr>
          <a:xfrm>
            <a:off x="677334" y="1497496"/>
            <a:ext cx="8596668" cy="4750903"/>
          </a:xfrm>
        </p:spPr>
        <p:txBody>
          <a:bodyPr>
            <a:normAutofit/>
          </a:bodyPr>
          <a:lstStyle/>
          <a:p>
            <a:r>
              <a:rPr lang="en-US" sz="2000" dirty="0"/>
              <a:t>Financial crimes – money laundering &amp; tax avoidance</a:t>
            </a:r>
          </a:p>
          <a:p>
            <a:r>
              <a:rPr lang="en-US" sz="2000" dirty="0"/>
              <a:t>ICO scams – like an IPO for a stock this can be a very risky thing</a:t>
            </a:r>
          </a:p>
          <a:p>
            <a:r>
              <a:rPr lang="en-US" sz="2000" dirty="0"/>
              <a:t>Pump &amp; Dump schemes </a:t>
            </a:r>
          </a:p>
          <a:p>
            <a:r>
              <a:rPr lang="en-US" sz="2000" dirty="0"/>
              <a:t>Market Manipulators – front running, churning, spoofing, </a:t>
            </a:r>
            <a:r>
              <a:rPr lang="en-US" sz="2000" dirty="0" err="1"/>
              <a:t>etc</a:t>
            </a:r>
            <a:endParaRPr lang="en-US" sz="2000" dirty="0"/>
          </a:p>
          <a:p>
            <a:r>
              <a:rPr lang="en-US" sz="2000" dirty="0"/>
              <a:t>Ponzi schemes – if it sounds too good to be true – it is a SCAM!</a:t>
            </a:r>
          </a:p>
          <a:p>
            <a:r>
              <a:rPr lang="en-US" sz="2000" dirty="0"/>
              <a:t>Theft – many cyber criminals out there ready to take your crypto</a:t>
            </a:r>
          </a:p>
          <a:p>
            <a:r>
              <a:rPr lang="en-US" sz="2000" dirty="0"/>
              <a:t>Unscrupulous promoters</a:t>
            </a:r>
          </a:p>
          <a:p>
            <a:r>
              <a:rPr lang="en-US" sz="2000" dirty="0"/>
              <a:t>Exchanges and crypto funds – lots of fraud out there </a:t>
            </a:r>
          </a:p>
          <a:p>
            <a:r>
              <a:rPr lang="en-US" sz="2000" dirty="0"/>
              <a:t>Crypto scam losses usually cannot be taken like a stock scam</a:t>
            </a:r>
          </a:p>
          <a:p>
            <a:r>
              <a:rPr lang="en-US" sz="2000" dirty="0"/>
              <a:t>SAFETY IS YOUR RESPONSIBILITY IN THE CRYPTO WORLD!</a:t>
            </a:r>
          </a:p>
        </p:txBody>
      </p:sp>
    </p:spTree>
    <p:extLst>
      <p:ext uri="{BB962C8B-B14F-4D97-AF65-F5344CB8AC3E}">
        <p14:creationId xmlns:p14="http://schemas.microsoft.com/office/powerpoint/2010/main" val="2395031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474133" y="0"/>
            <a:ext cx="7766936" cy="786936"/>
          </a:xfrm>
        </p:spPr>
        <p:txBody>
          <a:bodyPr>
            <a:normAutofit/>
          </a:bodyPr>
          <a:lstStyle/>
          <a:p>
            <a:r>
              <a:rPr lang="en-US" sz="3200" dirty="0"/>
              <a:t>Estate Planning With Crypto</a:t>
            </a:r>
          </a:p>
        </p:txBody>
      </p:sp>
      <p:sp>
        <p:nvSpPr>
          <p:cNvPr id="5" name="Subtitle 4">
            <a:extLst>
              <a:ext uri="{FF2B5EF4-FFF2-40B4-BE49-F238E27FC236}">
                <a16:creationId xmlns:a16="http://schemas.microsoft.com/office/drawing/2014/main" id="{400E9DFC-E30A-48B5-B98F-97DD66775CDB}"/>
              </a:ext>
            </a:extLst>
          </p:cNvPr>
          <p:cNvSpPr>
            <a:spLocks noGrp="1"/>
          </p:cNvSpPr>
          <p:nvPr>
            <p:ph type="subTitle" idx="1"/>
          </p:nvPr>
        </p:nvSpPr>
        <p:spPr>
          <a:xfrm>
            <a:off x="842597" y="923990"/>
            <a:ext cx="9579869" cy="5666153"/>
          </a:xfrm>
        </p:spPr>
        <p:txBody>
          <a:bodyPr>
            <a:normAutofit/>
          </a:bodyPr>
          <a:lstStyle/>
          <a:p>
            <a:pPr algn="l"/>
            <a:endParaRPr lang="en-US" dirty="0"/>
          </a:p>
          <a:p>
            <a:pPr marL="285750" indent="-285750" algn="l">
              <a:buFont typeface="Wingdings" panose="05000000000000000000" pitchFamily="2" charset="2"/>
              <a:buChar char="Ø"/>
            </a:pPr>
            <a:r>
              <a:rPr lang="en-US" sz="2800" dirty="0">
                <a:solidFill>
                  <a:schemeClr val="tx1"/>
                </a:solidFill>
              </a:rPr>
              <a:t>Be sure to have any estate planning clients with crypto include detailed instructions so the executor can access the crypto accounts</a:t>
            </a:r>
          </a:p>
          <a:p>
            <a:pPr marL="285750" indent="-285750" algn="l">
              <a:buFont typeface="Wingdings" panose="05000000000000000000" pitchFamily="2" charset="2"/>
              <a:buChar char="Ø"/>
            </a:pPr>
            <a:r>
              <a:rPr lang="en-US" sz="2800" dirty="0">
                <a:solidFill>
                  <a:schemeClr val="tx1"/>
                </a:solidFill>
              </a:rPr>
              <a:t>Have clients talk with their heirs/potential executors/successor trustees so they can manage &amp; secure cryptocurrency accounts</a:t>
            </a:r>
          </a:p>
          <a:p>
            <a:pPr marL="285750" indent="-285750" algn="l">
              <a:buFont typeface="Wingdings" panose="05000000000000000000" pitchFamily="2" charset="2"/>
              <a:buChar char="Ø"/>
            </a:pPr>
            <a:r>
              <a:rPr lang="en-US" sz="2800" dirty="0">
                <a:solidFill>
                  <a:schemeClr val="tx1"/>
                </a:solidFill>
              </a:rPr>
              <a:t>Estate attorneys need to know difference between hot &amp; cold wallets</a:t>
            </a:r>
          </a:p>
        </p:txBody>
      </p:sp>
    </p:spTree>
    <p:extLst>
      <p:ext uri="{BB962C8B-B14F-4D97-AF65-F5344CB8AC3E}">
        <p14:creationId xmlns:p14="http://schemas.microsoft.com/office/powerpoint/2010/main" val="4218759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ubtitle 2">
            <a:extLst>
              <a:ext uri="{FF2B5EF4-FFF2-40B4-BE49-F238E27FC236}">
                <a16:creationId xmlns:a16="http://schemas.microsoft.com/office/drawing/2014/main" id="{B2ACB5EE-A7E6-4E92-9BD4-0971284E5348}"/>
              </a:ext>
            </a:extLst>
          </p:cNvPr>
          <p:cNvSpPr>
            <a:spLocks noGrp="1"/>
          </p:cNvSpPr>
          <p:nvPr>
            <p:ph type="subTitle" idx="1"/>
          </p:nvPr>
        </p:nvSpPr>
        <p:spPr>
          <a:xfrm>
            <a:off x="839422" y="1298392"/>
            <a:ext cx="9080500" cy="688272"/>
          </a:xfrm>
        </p:spPr>
        <p:txBody>
          <a:bodyPr>
            <a:normAutofit/>
          </a:bodyPr>
          <a:lstStyle/>
          <a:p>
            <a:pPr algn="ctr"/>
            <a:r>
              <a:rPr lang="en-US" sz="2400" dirty="0">
                <a:solidFill>
                  <a:schemeClr val="accent2"/>
                </a:solidFill>
              </a:rPr>
              <a:t>RICH SMITH, ENROLLED AGENT</a:t>
            </a:r>
          </a:p>
        </p:txBody>
      </p: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1605130" y="119230"/>
            <a:ext cx="7766936" cy="1193336"/>
          </a:xfrm>
        </p:spPr>
        <p:txBody>
          <a:bodyPr>
            <a:normAutofit/>
          </a:bodyPr>
          <a:lstStyle/>
          <a:p>
            <a:r>
              <a:rPr lang="en-US" dirty="0"/>
              <a:t>SPARTAN TAX RELIEF, LLC</a:t>
            </a:r>
          </a:p>
        </p:txBody>
      </p:sp>
      <p:sp>
        <p:nvSpPr>
          <p:cNvPr id="13" name="TextBox 12">
            <a:extLst>
              <a:ext uri="{FF2B5EF4-FFF2-40B4-BE49-F238E27FC236}">
                <a16:creationId xmlns:a16="http://schemas.microsoft.com/office/drawing/2014/main" id="{FD6ADED0-69F7-468A-8EF3-D390EA31A9FC}"/>
              </a:ext>
            </a:extLst>
          </p:cNvPr>
          <p:cNvSpPr txBox="1"/>
          <p:nvPr/>
        </p:nvSpPr>
        <p:spPr>
          <a:xfrm>
            <a:off x="1155864" y="5363643"/>
            <a:ext cx="7458049" cy="840230"/>
          </a:xfrm>
          <a:prstGeom prst="rect">
            <a:avLst/>
          </a:prstGeom>
          <a:noFill/>
        </p:spPr>
        <p:txBody>
          <a:bodyPr wrap="square">
            <a:spAutoFit/>
          </a:bodyPr>
          <a:lstStyle/>
          <a:p>
            <a:pPr>
              <a:lnSpc>
                <a:spcPct val="90000"/>
              </a:lnSpc>
            </a:pPr>
            <a:r>
              <a:rPr lang="en-US" sz="1800" dirty="0"/>
              <a:t>**AS A REMINDER I AM NOT A FINANCIAL ADVISOR OR AN ATTORNEY-SO THIS PRESENTATION IS ONLY FOR INFORMATIONAL PURPOSES RELATING TO</a:t>
            </a:r>
            <a:r>
              <a:rPr lang="en-US" dirty="0"/>
              <a:t> THE </a:t>
            </a:r>
            <a:r>
              <a:rPr lang="en-US" sz="1800" dirty="0"/>
              <a:t>TAX TREATMENT OF CRYPTOCURRENCY**</a:t>
            </a:r>
          </a:p>
        </p:txBody>
      </p:sp>
      <p:sp>
        <p:nvSpPr>
          <p:cNvPr id="6" name="TextBox 5">
            <a:extLst>
              <a:ext uri="{FF2B5EF4-FFF2-40B4-BE49-F238E27FC236}">
                <a16:creationId xmlns:a16="http://schemas.microsoft.com/office/drawing/2014/main" id="{B3A14C19-C0BC-4C12-B283-774CBEB6BE24}"/>
              </a:ext>
            </a:extLst>
          </p:cNvPr>
          <p:cNvSpPr txBox="1"/>
          <p:nvPr/>
        </p:nvSpPr>
        <p:spPr>
          <a:xfrm>
            <a:off x="839422" y="2155557"/>
            <a:ext cx="9947848" cy="3046988"/>
          </a:xfrm>
          <a:prstGeom prst="rect">
            <a:avLst/>
          </a:prstGeom>
          <a:noFill/>
        </p:spPr>
        <p:txBody>
          <a:bodyPr wrap="square" rtlCol="0">
            <a:spAutoFit/>
          </a:bodyPr>
          <a:lstStyle/>
          <a:p>
            <a:pPr marL="285750" indent="-285750">
              <a:buFont typeface="Wingdings" panose="05000000000000000000" pitchFamily="2" charset="2"/>
              <a:buChar char="Ø"/>
            </a:pPr>
            <a:r>
              <a:rPr lang="en-US" sz="2400" dirty="0"/>
              <a:t>Preparing taxes for over 20+ years; started Spartan Tax Relief in 2010</a:t>
            </a:r>
          </a:p>
          <a:p>
            <a:pPr marL="285750" indent="-285750">
              <a:buFont typeface="Wingdings" panose="05000000000000000000" pitchFamily="2" charset="2"/>
              <a:buChar char="Ø"/>
            </a:pPr>
            <a:r>
              <a:rPr lang="en-US" sz="2400" dirty="0"/>
              <a:t>Have a bachelors degree in financial administration from Michigan State University</a:t>
            </a:r>
          </a:p>
          <a:p>
            <a:pPr marL="285750" indent="-285750">
              <a:buFont typeface="Wingdings" panose="05000000000000000000" pitchFamily="2" charset="2"/>
              <a:buChar char="Ø"/>
            </a:pPr>
            <a:r>
              <a:rPr lang="en-US" sz="2400" dirty="0"/>
              <a:t>Tax clients across the country as well as several expats overseas</a:t>
            </a:r>
          </a:p>
          <a:p>
            <a:pPr marL="285750" indent="-285750">
              <a:buFont typeface="Wingdings" panose="05000000000000000000" pitchFamily="2" charset="2"/>
              <a:buChar char="Ø"/>
            </a:pPr>
            <a:r>
              <a:rPr lang="en-US" sz="2400" dirty="0"/>
              <a:t>Personally invest in crypto and now handling crypto taxes for many clients</a:t>
            </a:r>
          </a:p>
          <a:p>
            <a:pPr marL="285750" indent="-285750">
              <a:buFont typeface="Wingdings" panose="05000000000000000000" pitchFamily="2" charset="2"/>
              <a:buChar char="Ø"/>
            </a:pPr>
            <a:r>
              <a:rPr lang="en-US" sz="2400" dirty="0"/>
              <a:t>There is always something new to learn in the crypto world</a:t>
            </a:r>
          </a:p>
        </p:txBody>
      </p:sp>
    </p:spTree>
    <p:extLst>
      <p:ext uri="{BB962C8B-B14F-4D97-AF65-F5344CB8AC3E}">
        <p14:creationId xmlns:p14="http://schemas.microsoft.com/office/powerpoint/2010/main" val="3396777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474134" y="0"/>
            <a:ext cx="8889263" cy="786936"/>
          </a:xfrm>
        </p:spPr>
        <p:txBody>
          <a:bodyPr>
            <a:normAutofit/>
          </a:bodyPr>
          <a:lstStyle/>
          <a:p>
            <a:r>
              <a:rPr lang="en-US" sz="3200" dirty="0"/>
              <a:t>Things To Remember About Crypto</a:t>
            </a:r>
          </a:p>
        </p:txBody>
      </p:sp>
      <p:sp>
        <p:nvSpPr>
          <p:cNvPr id="5" name="Subtitle 4">
            <a:extLst>
              <a:ext uri="{FF2B5EF4-FFF2-40B4-BE49-F238E27FC236}">
                <a16:creationId xmlns:a16="http://schemas.microsoft.com/office/drawing/2014/main" id="{400E9DFC-E30A-48B5-B98F-97DD66775CDB}"/>
              </a:ext>
            </a:extLst>
          </p:cNvPr>
          <p:cNvSpPr>
            <a:spLocks noGrp="1"/>
          </p:cNvSpPr>
          <p:nvPr>
            <p:ph type="subTitle" idx="1"/>
          </p:nvPr>
        </p:nvSpPr>
        <p:spPr>
          <a:xfrm>
            <a:off x="842597" y="923990"/>
            <a:ext cx="9388081" cy="5666153"/>
          </a:xfrm>
        </p:spPr>
        <p:txBody>
          <a:bodyPr>
            <a:noAutofit/>
          </a:bodyPr>
          <a:lstStyle/>
          <a:p>
            <a:pPr marL="285750" indent="-285750" algn="l">
              <a:buFont typeface="Wingdings" panose="05000000000000000000" pitchFamily="2" charset="2"/>
              <a:buChar char="Ø"/>
            </a:pPr>
            <a:r>
              <a:rPr lang="en-US" sz="2800" dirty="0">
                <a:solidFill>
                  <a:schemeClr val="tx1"/>
                </a:solidFill>
              </a:rPr>
              <a:t>Estate/trust attorneys and other advisors need to encourage clients to have written plans for crypto recovery process &amp; sign-in access</a:t>
            </a:r>
          </a:p>
          <a:p>
            <a:pPr marL="285750" indent="-285750" algn="l">
              <a:buFont typeface="Wingdings" panose="05000000000000000000" pitchFamily="2" charset="2"/>
              <a:buChar char="Ø"/>
            </a:pPr>
            <a:r>
              <a:rPr lang="en-US" sz="2800" dirty="0">
                <a:solidFill>
                  <a:schemeClr val="tx1"/>
                </a:solidFill>
              </a:rPr>
              <a:t>Advisors and executors/trustees should be tech-savvy</a:t>
            </a:r>
          </a:p>
          <a:p>
            <a:pPr marL="285750" indent="-285750" algn="l">
              <a:buFont typeface="Wingdings" panose="05000000000000000000" pitchFamily="2" charset="2"/>
              <a:buChar char="Ø"/>
            </a:pPr>
            <a:r>
              <a:rPr lang="en-US" sz="2800" dirty="0">
                <a:solidFill>
                  <a:schemeClr val="tx1"/>
                </a:solidFill>
              </a:rPr>
              <a:t>If crypto accounts are held in overseas (non-US) exchanges the clients should probably file FBAR</a:t>
            </a:r>
          </a:p>
          <a:p>
            <a:pPr marL="285750" indent="-285750" algn="l">
              <a:buFont typeface="Wingdings" panose="05000000000000000000" pitchFamily="2" charset="2"/>
              <a:buChar char="Ø"/>
            </a:pPr>
            <a:r>
              <a:rPr lang="en-US" sz="2800" dirty="0">
                <a:solidFill>
                  <a:schemeClr val="tx1"/>
                </a:solidFill>
              </a:rPr>
              <a:t>Remember to include the value of all crypto accounts in the estate as it is taxed like property</a:t>
            </a:r>
          </a:p>
          <a:p>
            <a:pPr marL="285750" indent="-285750" algn="l">
              <a:buFont typeface="Wingdings" panose="05000000000000000000" pitchFamily="2" charset="2"/>
              <a:buChar char="Ø"/>
            </a:pPr>
            <a:r>
              <a:rPr lang="en-US" sz="2800" dirty="0">
                <a:solidFill>
                  <a:schemeClr val="tx1"/>
                </a:solidFill>
              </a:rPr>
              <a:t>Millions of Bitcoin have been lost over the years</a:t>
            </a:r>
          </a:p>
          <a:p>
            <a:pPr marL="285750" indent="-285750" algn="l">
              <a:buFont typeface="Wingdings" panose="05000000000000000000" pitchFamily="2" charset="2"/>
              <a:buChar char="Ø"/>
            </a:pPr>
            <a:r>
              <a:rPr lang="en-US" sz="2800" dirty="0">
                <a:solidFill>
                  <a:schemeClr val="tx1"/>
                </a:solidFill>
              </a:rPr>
              <a:t>Remember that “no keys = no recovery” of crypto</a:t>
            </a:r>
          </a:p>
        </p:txBody>
      </p:sp>
    </p:spTree>
    <p:extLst>
      <p:ext uri="{BB962C8B-B14F-4D97-AF65-F5344CB8AC3E}">
        <p14:creationId xmlns:p14="http://schemas.microsoft.com/office/powerpoint/2010/main" val="239201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474133" y="0"/>
            <a:ext cx="7766936" cy="786936"/>
          </a:xfrm>
        </p:spPr>
        <p:txBody>
          <a:bodyPr>
            <a:normAutofit/>
          </a:bodyPr>
          <a:lstStyle/>
          <a:p>
            <a:r>
              <a:rPr lang="en-US" sz="3200" dirty="0"/>
              <a:t>Famous Crypto Quotes</a:t>
            </a:r>
          </a:p>
        </p:txBody>
      </p:sp>
      <p:sp>
        <p:nvSpPr>
          <p:cNvPr id="5" name="Subtitle 4">
            <a:extLst>
              <a:ext uri="{FF2B5EF4-FFF2-40B4-BE49-F238E27FC236}">
                <a16:creationId xmlns:a16="http://schemas.microsoft.com/office/drawing/2014/main" id="{400E9DFC-E30A-48B5-B98F-97DD66775CDB}"/>
              </a:ext>
            </a:extLst>
          </p:cNvPr>
          <p:cNvSpPr>
            <a:spLocks noGrp="1"/>
          </p:cNvSpPr>
          <p:nvPr>
            <p:ph type="subTitle" idx="1"/>
          </p:nvPr>
        </p:nvSpPr>
        <p:spPr>
          <a:xfrm>
            <a:off x="842597" y="923990"/>
            <a:ext cx="9288828" cy="5794862"/>
          </a:xfrm>
        </p:spPr>
        <p:txBody>
          <a:bodyPr>
            <a:normAutofit fontScale="92500"/>
          </a:bodyPr>
          <a:lstStyle/>
          <a:p>
            <a:pPr marL="285750" indent="-285750" algn="l">
              <a:buFont typeface="Wingdings" panose="05000000000000000000" pitchFamily="2" charset="2"/>
              <a:buChar char="Ø"/>
            </a:pPr>
            <a:r>
              <a:rPr lang="en-US" sz="2800" dirty="0">
                <a:solidFill>
                  <a:schemeClr val="tx1"/>
                </a:solidFill>
              </a:rPr>
              <a:t>“If crypto succeeds, it’s not because it empowers better people. It’s because it empowers better institutions.”</a:t>
            </a:r>
          </a:p>
          <a:p>
            <a:pPr marL="285750" indent="-285750" algn="l">
              <a:buFont typeface="Wingdings" panose="05000000000000000000" pitchFamily="2" charset="2"/>
              <a:buChar char="Ø"/>
            </a:pPr>
            <a:r>
              <a:rPr lang="en-US" sz="2800" dirty="0">
                <a:solidFill>
                  <a:schemeClr val="tx1"/>
                </a:solidFill>
              </a:rPr>
              <a:t>Vitalik Buterin – Co-Founder of Ethereum</a:t>
            </a:r>
          </a:p>
          <a:p>
            <a:pPr marL="285750" indent="-285750" algn="l">
              <a:buFont typeface="Wingdings" panose="05000000000000000000" pitchFamily="2" charset="2"/>
              <a:buChar char="Ø"/>
            </a:pPr>
            <a:endParaRPr lang="en-US" sz="2800" dirty="0">
              <a:solidFill>
                <a:schemeClr val="tx1"/>
              </a:solidFill>
            </a:endParaRPr>
          </a:p>
          <a:p>
            <a:pPr marL="285750" indent="-285750" algn="l">
              <a:buFont typeface="Wingdings" panose="05000000000000000000" pitchFamily="2" charset="2"/>
              <a:buChar char="Ø"/>
            </a:pPr>
            <a:r>
              <a:rPr lang="en-US" sz="2800" dirty="0">
                <a:solidFill>
                  <a:schemeClr val="tx1"/>
                </a:solidFill>
              </a:rPr>
              <a:t>“The future of finance is crypto, whether it’s in payments, contracts, or savings.”</a:t>
            </a:r>
          </a:p>
          <a:p>
            <a:pPr marL="285750" indent="-285750" algn="l">
              <a:buFont typeface="Wingdings" panose="05000000000000000000" pitchFamily="2" charset="2"/>
              <a:buChar char="Ø"/>
            </a:pPr>
            <a:r>
              <a:rPr lang="en-US" sz="2800" dirty="0" err="1">
                <a:solidFill>
                  <a:schemeClr val="tx1"/>
                </a:solidFill>
              </a:rPr>
              <a:t>Changpeng</a:t>
            </a:r>
            <a:r>
              <a:rPr lang="en-US" sz="2800" dirty="0">
                <a:solidFill>
                  <a:schemeClr val="tx1"/>
                </a:solidFill>
              </a:rPr>
              <a:t> Zhao – Co-Founder of Binance</a:t>
            </a:r>
          </a:p>
          <a:p>
            <a:pPr marL="285750" indent="-285750" algn="l">
              <a:buFont typeface="Wingdings" panose="05000000000000000000" pitchFamily="2" charset="2"/>
              <a:buChar char="Ø"/>
            </a:pPr>
            <a:endParaRPr lang="en-US" sz="2800" dirty="0">
              <a:solidFill>
                <a:schemeClr val="tx1"/>
              </a:solidFill>
            </a:endParaRPr>
          </a:p>
          <a:p>
            <a:pPr marL="285750" indent="-285750" algn="l">
              <a:buFont typeface="Wingdings" panose="05000000000000000000" pitchFamily="2" charset="2"/>
              <a:buChar char="Ø"/>
            </a:pPr>
            <a:r>
              <a:rPr lang="en-US" sz="2800" dirty="0">
                <a:solidFill>
                  <a:schemeClr val="tx1"/>
                </a:solidFill>
              </a:rPr>
              <a:t>“Bitcoin is digital gold – growing harder, smarter, faster, &amp; stronger due to the relentless progression of technology.”</a:t>
            </a:r>
          </a:p>
          <a:p>
            <a:pPr marL="285750" indent="-285750" algn="l">
              <a:buFont typeface="Wingdings" panose="05000000000000000000" pitchFamily="2" charset="2"/>
              <a:buChar char="Ø"/>
            </a:pPr>
            <a:r>
              <a:rPr lang="en-US" sz="2800" dirty="0">
                <a:solidFill>
                  <a:schemeClr val="tx1"/>
                </a:solidFill>
              </a:rPr>
              <a:t>Michael Saylor – CEO of MicroStrategy</a:t>
            </a:r>
          </a:p>
        </p:txBody>
      </p:sp>
    </p:spTree>
    <p:extLst>
      <p:ext uri="{BB962C8B-B14F-4D97-AF65-F5344CB8AC3E}">
        <p14:creationId xmlns:p14="http://schemas.microsoft.com/office/powerpoint/2010/main" val="2988049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474133" y="0"/>
            <a:ext cx="7766936" cy="786936"/>
          </a:xfrm>
        </p:spPr>
        <p:txBody>
          <a:bodyPr>
            <a:normAutofit/>
          </a:bodyPr>
          <a:lstStyle/>
          <a:p>
            <a:r>
              <a:rPr lang="en-US" sz="3200" dirty="0"/>
              <a:t>SPARTAN TAX RELIEF, LLC</a:t>
            </a:r>
          </a:p>
        </p:txBody>
      </p:sp>
      <p:sp>
        <p:nvSpPr>
          <p:cNvPr id="5" name="Subtitle 4">
            <a:extLst>
              <a:ext uri="{FF2B5EF4-FFF2-40B4-BE49-F238E27FC236}">
                <a16:creationId xmlns:a16="http://schemas.microsoft.com/office/drawing/2014/main" id="{400E9DFC-E30A-48B5-B98F-97DD66775CDB}"/>
              </a:ext>
            </a:extLst>
          </p:cNvPr>
          <p:cNvSpPr>
            <a:spLocks noGrp="1"/>
          </p:cNvSpPr>
          <p:nvPr>
            <p:ph type="subTitle" idx="1"/>
          </p:nvPr>
        </p:nvSpPr>
        <p:spPr>
          <a:xfrm>
            <a:off x="1752599" y="923990"/>
            <a:ext cx="7521403" cy="5666153"/>
          </a:xfrm>
        </p:spPr>
        <p:txBody>
          <a:bodyPr>
            <a:normAutofit/>
          </a:bodyPr>
          <a:lstStyle/>
          <a:p>
            <a:pPr algn="l"/>
            <a:endParaRPr lang="en-US" dirty="0"/>
          </a:p>
          <a:p>
            <a:pPr marL="285750" indent="-285750" algn="l">
              <a:buFont typeface="Wingdings" panose="05000000000000000000" pitchFamily="2" charset="2"/>
              <a:buChar char="Ø"/>
            </a:pPr>
            <a:r>
              <a:rPr lang="en-US" sz="2800" dirty="0">
                <a:solidFill>
                  <a:schemeClr val="tx1"/>
                </a:solidFill>
              </a:rPr>
              <a:t>Thanks for being patient with me and wanting to educate yourself on the crypto world!</a:t>
            </a:r>
          </a:p>
          <a:p>
            <a:pPr marL="285750" indent="-285750" algn="l">
              <a:buFont typeface="Wingdings" panose="05000000000000000000" pitchFamily="2" charset="2"/>
              <a:buChar char="Ø"/>
            </a:pPr>
            <a:r>
              <a:rPr lang="en-US" sz="2800" dirty="0">
                <a:solidFill>
                  <a:schemeClr val="tx1"/>
                </a:solidFill>
              </a:rPr>
              <a:t>If you have any questions now or at a later date, please feel free to contact me (but not on April 14</a:t>
            </a:r>
            <a:r>
              <a:rPr lang="en-US" sz="2800" baseline="30000" dirty="0">
                <a:solidFill>
                  <a:schemeClr val="tx1"/>
                </a:solidFill>
              </a:rPr>
              <a:t>th)</a:t>
            </a:r>
            <a:r>
              <a:rPr lang="en-US" sz="2800" dirty="0">
                <a:solidFill>
                  <a:schemeClr val="tx1"/>
                </a:solidFill>
              </a:rPr>
              <a:t>!!</a:t>
            </a:r>
          </a:p>
          <a:p>
            <a:pPr marL="285750" indent="-285750" algn="l">
              <a:buFont typeface="Wingdings" panose="05000000000000000000" pitchFamily="2" charset="2"/>
              <a:buChar char="Ø"/>
            </a:pPr>
            <a:r>
              <a:rPr lang="en-US" sz="2800" dirty="0">
                <a:solidFill>
                  <a:schemeClr val="tx1"/>
                </a:solidFill>
              </a:rPr>
              <a:t>Rich Smith, EA</a:t>
            </a:r>
          </a:p>
          <a:p>
            <a:pPr marL="285750" indent="-285750" algn="l">
              <a:buFont typeface="Wingdings" panose="05000000000000000000" pitchFamily="2" charset="2"/>
              <a:buChar char="Ø"/>
            </a:pPr>
            <a:r>
              <a:rPr lang="en-US" sz="2800" dirty="0">
                <a:solidFill>
                  <a:schemeClr val="tx1"/>
                </a:solidFill>
              </a:rPr>
              <a:t>517-580-7141</a:t>
            </a:r>
          </a:p>
          <a:p>
            <a:pPr marL="285750" indent="-285750" algn="l">
              <a:buFont typeface="Wingdings" panose="05000000000000000000" pitchFamily="2" charset="2"/>
              <a:buChar char="Ø"/>
            </a:pPr>
            <a:endParaRPr lang="en-US" sz="2800" dirty="0">
              <a:solidFill>
                <a:schemeClr val="tx1"/>
              </a:solidFill>
            </a:endParaRPr>
          </a:p>
          <a:p>
            <a:pPr marL="285750" indent="-285750" algn="l">
              <a:buFont typeface="Wingdings" panose="05000000000000000000" pitchFamily="2" charset="2"/>
              <a:buChar char="Ø"/>
            </a:pPr>
            <a:endParaRPr lang="en-US" dirty="0"/>
          </a:p>
        </p:txBody>
      </p:sp>
    </p:spTree>
    <p:extLst>
      <p:ext uri="{BB962C8B-B14F-4D97-AF65-F5344CB8AC3E}">
        <p14:creationId xmlns:p14="http://schemas.microsoft.com/office/powerpoint/2010/main" val="2548424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474133" y="0"/>
            <a:ext cx="7766936" cy="786936"/>
          </a:xfrm>
        </p:spPr>
        <p:txBody>
          <a:bodyPr>
            <a:normAutofit/>
          </a:bodyPr>
          <a:lstStyle/>
          <a:p>
            <a:endParaRPr lang="en-US" sz="3200" dirty="0"/>
          </a:p>
        </p:txBody>
      </p:sp>
      <p:sp>
        <p:nvSpPr>
          <p:cNvPr id="5" name="Subtitle 4">
            <a:extLst>
              <a:ext uri="{FF2B5EF4-FFF2-40B4-BE49-F238E27FC236}">
                <a16:creationId xmlns:a16="http://schemas.microsoft.com/office/drawing/2014/main" id="{400E9DFC-E30A-48B5-B98F-97DD66775CDB}"/>
              </a:ext>
            </a:extLst>
          </p:cNvPr>
          <p:cNvSpPr>
            <a:spLocks noGrp="1"/>
          </p:cNvSpPr>
          <p:nvPr>
            <p:ph type="subTitle" idx="1"/>
          </p:nvPr>
        </p:nvSpPr>
        <p:spPr>
          <a:xfrm>
            <a:off x="1133639" y="786936"/>
            <a:ext cx="8140364" cy="5803207"/>
          </a:xfrm>
        </p:spPr>
        <p:txBody>
          <a:bodyPr>
            <a:normAutofit/>
          </a:bodyPr>
          <a:lstStyle/>
          <a:p>
            <a:pPr marL="285750" indent="-285750" algn="l">
              <a:buFont typeface="Wingdings" panose="05000000000000000000" pitchFamily="2" charset="2"/>
              <a:buChar char="Ø"/>
            </a:pPr>
            <a:r>
              <a:rPr lang="en-US" sz="2800" dirty="0">
                <a:solidFill>
                  <a:schemeClr val="tx1"/>
                </a:solidFill>
              </a:rPr>
              <a:t>Cryptocurrency is the fastest growing asset class – ever</a:t>
            </a:r>
          </a:p>
          <a:p>
            <a:pPr marL="285750" indent="-285750" algn="l">
              <a:buFont typeface="Wingdings" panose="05000000000000000000" pitchFamily="2" charset="2"/>
              <a:buChar char="Ø"/>
            </a:pPr>
            <a:r>
              <a:rPr lang="en-US" sz="2800" dirty="0">
                <a:solidFill>
                  <a:schemeClr val="tx1"/>
                </a:solidFill>
              </a:rPr>
              <a:t>The world is becoming more digital, less cash intensive, and more interconnected</a:t>
            </a:r>
          </a:p>
          <a:p>
            <a:pPr marL="285750" indent="-285750" algn="l">
              <a:buFont typeface="Wingdings" panose="05000000000000000000" pitchFamily="2" charset="2"/>
              <a:buChar char="Ø"/>
            </a:pPr>
            <a:r>
              <a:rPr lang="en-US" sz="2800" dirty="0">
                <a:solidFill>
                  <a:schemeClr val="tx1"/>
                </a:solidFill>
              </a:rPr>
              <a:t>Our current financial institutions are centralized, slow, costly to process transactions, and managed by corporations that have shown they care very little about their customers (anyone remember 2008??)</a:t>
            </a:r>
          </a:p>
        </p:txBody>
      </p:sp>
    </p:spTree>
    <p:extLst>
      <p:ext uri="{BB962C8B-B14F-4D97-AF65-F5344CB8AC3E}">
        <p14:creationId xmlns:p14="http://schemas.microsoft.com/office/powerpoint/2010/main" val="3616680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ubtitle 2">
            <a:extLst>
              <a:ext uri="{FF2B5EF4-FFF2-40B4-BE49-F238E27FC236}">
                <a16:creationId xmlns:a16="http://schemas.microsoft.com/office/drawing/2014/main" id="{B2ACB5EE-A7E6-4E92-9BD4-0971284E5348}"/>
              </a:ext>
            </a:extLst>
          </p:cNvPr>
          <p:cNvSpPr>
            <a:spLocks noGrp="1"/>
          </p:cNvSpPr>
          <p:nvPr>
            <p:ph type="subTitle" idx="1"/>
          </p:nvPr>
        </p:nvSpPr>
        <p:spPr>
          <a:xfrm>
            <a:off x="1367809" y="2311401"/>
            <a:ext cx="9080500" cy="4406899"/>
          </a:xfrm>
        </p:spPr>
        <p:txBody>
          <a:bodyPr numCol="2">
            <a:normAutofit fontScale="92500" lnSpcReduction="20000"/>
          </a:bodyPr>
          <a:lstStyle/>
          <a:p>
            <a:pPr marL="285750" indent="-285750" algn="l">
              <a:buFont typeface="Wingdings" panose="05000000000000000000" pitchFamily="2" charset="2"/>
              <a:buChar char="Ø"/>
            </a:pPr>
            <a:r>
              <a:rPr lang="en-US" sz="3000" dirty="0">
                <a:solidFill>
                  <a:schemeClr val="tx1"/>
                </a:solidFill>
              </a:rPr>
              <a:t>Public Address</a:t>
            </a:r>
          </a:p>
          <a:p>
            <a:pPr marL="285750" indent="-285750" algn="l">
              <a:buFont typeface="Wingdings" panose="05000000000000000000" pitchFamily="2" charset="2"/>
              <a:buChar char="Ø"/>
            </a:pPr>
            <a:r>
              <a:rPr lang="en-US" sz="3000" dirty="0">
                <a:solidFill>
                  <a:schemeClr val="tx1"/>
                </a:solidFill>
              </a:rPr>
              <a:t>Private Key</a:t>
            </a:r>
          </a:p>
          <a:p>
            <a:pPr marL="285750" indent="-285750" algn="l">
              <a:buFont typeface="Wingdings" panose="05000000000000000000" pitchFamily="2" charset="2"/>
              <a:buChar char="Ø"/>
            </a:pPr>
            <a:r>
              <a:rPr lang="en-US" sz="3000" dirty="0">
                <a:solidFill>
                  <a:schemeClr val="tx1"/>
                </a:solidFill>
              </a:rPr>
              <a:t>Altcoin</a:t>
            </a:r>
          </a:p>
          <a:p>
            <a:pPr marL="285750" indent="-285750" algn="l">
              <a:buFont typeface="Wingdings" panose="05000000000000000000" pitchFamily="2" charset="2"/>
              <a:buChar char="Ø"/>
            </a:pPr>
            <a:r>
              <a:rPr lang="en-US" sz="3000" dirty="0">
                <a:solidFill>
                  <a:schemeClr val="tx1"/>
                </a:solidFill>
              </a:rPr>
              <a:t>Blockchain</a:t>
            </a:r>
          </a:p>
          <a:p>
            <a:pPr marL="285750" indent="-285750" algn="l">
              <a:buFont typeface="Wingdings" panose="05000000000000000000" pitchFamily="2" charset="2"/>
              <a:buChar char="Ø"/>
            </a:pPr>
            <a:r>
              <a:rPr lang="en-US" sz="3000" dirty="0">
                <a:solidFill>
                  <a:schemeClr val="tx1"/>
                </a:solidFill>
              </a:rPr>
              <a:t>Blocks</a:t>
            </a:r>
          </a:p>
          <a:p>
            <a:pPr marL="285750" indent="-285750" algn="l">
              <a:buFont typeface="Wingdings" panose="05000000000000000000" pitchFamily="2" charset="2"/>
              <a:buChar char="Ø"/>
            </a:pPr>
            <a:r>
              <a:rPr lang="en-US" sz="3000" dirty="0" err="1">
                <a:solidFill>
                  <a:schemeClr val="tx1"/>
                </a:solidFill>
              </a:rPr>
              <a:t>DeFi</a:t>
            </a:r>
            <a:endParaRPr lang="en-US" sz="3000" dirty="0">
              <a:solidFill>
                <a:schemeClr val="tx1"/>
              </a:solidFill>
            </a:endParaRPr>
          </a:p>
          <a:p>
            <a:pPr marL="285750" indent="-285750" algn="l">
              <a:buFont typeface="Wingdings" panose="05000000000000000000" pitchFamily="2" charset="2"/>
              <a:buChar char="Ø"/>
            </a:pPr>
            <a:r>
              <a:rPr lang="en-US" sz="3000" dirty="0">
                <a:solidFill>
                  <a:schemeClr val="tx1"/>
                </a:solidFill>
              </a:rPr>
              <a:t>Fiat</a:t>
            </a:r>
          </a:p>
          <a:p>
            <a:pPr marL="285750" indent="-285750" algn="l">
              <a:buFont typeface="Wingdings" panose="05000000000000000000" pitchFamily="2" charset="2"/>
              <a:buChar char="Ø"/>
            </a:pPr>
            <a:r>
              <a:rPr lang="en-US" sz="3000" dirty="0">
                <a:solidFill>
                  <a:schemeClr val="tx1"/>
                </a:solidFill>
              </a:rPr>
              <a:t>Forks &amp; Airdrops</a:t>
            </a:r>
          </a:p>
          <a:p>
            <a:pPr marL="285750" indent="-285750" algn="l">
              <a:buFont typeface="Wingdings" panose="05000000000000000000" pitchFamily="2" charset="2"/>
              <a:buChar char="Ø"/>
            </a:pPr>
            <a:endParaRPr lang="en-US" sz="3000" dirty="0">
              <a:solidFill>
                <a:schemeClr val="tx1"/>
              </a:solidFill>
            </a:endParaRPr>
          </a:p>
          <a:p>
            <a:pPr marL="285750" indent="-285750" algn="l">
              <a:buFont typeface="Wingdings" panose="05000000000000000000" pitchFamily="2" charset="2"/>
              <a:buChar char="Ø"/>
            </a:pPr>
            <a:r>
              <a:rPr lang="en-US" sz="3000" dirty="0">
                <a:solidFill>
                  <a:schemeClr val="tx1"/>
                </a:solidFill>
              </a:rPr>
              <a:t>HODL</a:t>
            </a:r>
          </a:p>
          <a:p>
            <a:pPr marL="285750" indent="-285750" algn="l">
              <a:buFont typeface="Wingdings" panose="05000000000000000000" pitchFamily="2" charset="2"/>
              <a:buChar char="Ø"/>
            </a:pPr>
            <a:r>
              <a:rPr lang="en-US" sz="3000" dirty="0">
                <a:solidFill>
                  <a:schemeClr val="tx1"/>
                </a:solidFill>
              </a:rPr>
              <a:t>ICO</a:t>
            </a:r>
          </a:p>
          <a:p>
            <a:pPr marL="285750" indent="-285750" algn="l">
              <a:buFont typeface="Wingdings" panose="05000000000000000000" pitchFamily="2" charset="2"/>
              <a:buChar char="Ø"/>
            </a:pPr>
            <a:r>
              <a:rPr lang="en-US" sz="3000" dirty="0">
                <a:solidFill>
                  <a:schemeClr val="tx1"/>
                </a:solidFill>
              </a:rPr>
              <a:t>Mining</a:t>
            </a:r>
          </a:p>
          <a:p>
            <a:pPr marL="285750" indent="-285750" algn="l">
              <a:buFont typeface="Wingdings" panose="05000000000000000000" pitchFamily="2" charset="2"/>
              <a:buChar char="Ø"/>
            </a:pPr>
            <a:r>
              <a:rPr lang="en-US" sz="3000" dirty="0">
                <a:solidFill>
                  <a:schemeClr val="tx1"/>
                </a:solidFill>
              </a:rPr>
              <a:t>NFT</a:t>
            </a:r>
          </a:p>
          <a:p>
            <a:pPr marL="285750" indent="-285750" algn="l">
              <a:buFont typeface="Wingdings" panose="05000000000000000000" pitchFamily="2" charset="2"/>
              <a:buChar char="Ø"/>
            </a:pPr>
            <a:r>
              <a:rPr lang="en-US" sz="3000" dirty="0" err="1">
                <a:solidFill>
                  <a:schemeClr val="tx1"/>
                </a:solidFill>
              </a:rPr>
              <a:t>Stablecoin</a:t>
            </a:r>
            <a:endParaRPr lang="en-US" sz="3000" dirty="0">
              <a:solidFill>
                <a:schemeClr val="tx1"/>
              </a:solidFill>
            </a:endParaRPr>
          </a:p>
          <a:p>
            <a:pPr marL="285750" indent="-285750" algn="l">
              <a:buFont typeface="Wingdings" panose="05000000000000000000" pitchFamily="2" charset="2"/>
              <a:buChar char="Ø"/>
            </a:pPr>
            <a:r>
              <a:rPr lang="en-US" sz="3000" dirty="0">
                <a:solidFill>
                  <a:schemeClr val="tx1"/>
                </a:solidFill>
              </a:rPr>
              <a:t>Token</a:t>
            </a:r>
          </a:p>
          <a:p>
            <a:pPr marL="285750" indent="-285750" algn="l">
              <a:buFont typeface="Wingdings" panose="05000000000000000000" pitchFamily="2" charset="2"/>
              <a:buChar char="Ø"/>
            </a:pPr>
            <a:r>
              <a:rPr lang="en-US" sz="3000" dirty="0">
                <a:solidFill>
                  <a:schemeClr val="tx1"/>
                </a:solidFill>
              </a:rPr>
              <a:t>Wallet</a:t>
            </a:r>
          </a:p>
          <a:p>
            <a:pPr marL="285750" indent="-285750" algn="l">
              <a:buFont typeface="Wingdings" panose="05000000000000000000" pitchFamily="2" charset="2"/>
              <a:buChar char="Ø"/>
            </a:pPr>
            <a:r>
              <a:rPr lang="en-US" sz="3000" dirty="0">
                <a:solidFill>
                  <a:schemeClr val="tx1"/>
                </a:solidFill>
              </a:rPr>
              <a:t>So many more…</a:t>
            </a:r>
          </a:p>
          <a:p>
            <a:pPr marL="285750" indent="-285750" algn="l">
              <a:buFont typeface="Wingdings" panose="05000000000000000000" pitchFamily="2" charset="2"/>
              <a:buChar char="Ø"/>
            </a:pPr>
            <a:endParaRPr lang="en-US" dirty="0"/>
          </a:p>
          <a:p>
            <a:pPr marL="285750" indent="-285750" algn="l">
              <a:buFont typeface="Wingdings" panose="05000000000000000000" pitchFamily="2" charset="2"/>
              <a:buChar char="Ø"/>
            </a:pPr>
            <a:endParaRPr lang="en-US" dirty="0"/>
          </a:p>
        </p:txBody>
      </p:sp>
      <p:sp>
        <p:nvSpPr>
          <p:cNvPr id="2" name="Title 1">
            <a:extLst>
              <a:ext uri="{FF2B5EF4-FFF2-40B4-BE49-F238E27FC236}">
                <a16:creationId xmlns:a16="http://schemas.microsoft.com/office/drawing/2014/main" id="{505255B0-F589-442B-A8CC-CD9A2DF8AB80}"/>
              </a:ext>
            </a:extLst>
          </p:cNvPr>
          <p:cNvSpPr>
            <a:spLocks noGrp="1"/>
          </p:cNvSpPr>
          <p:nvPr>
            <p:ph type="ctrTitle"/>
          </p:nvPr>
        </p:nvSpPr>
        <p:spPr>
          <a:xfrm>
            <a:off x="-461434" y="139700"/>
            <a:ext cx="12069233" cy="45719"/>
          </a:xfrm>
        </p:spPr>
        <p:txBody>
          <a:bodyPr>
            <a:normAutofit fontScale="90000"/>
          </a:bodyPr>
          <a:lstStyle/>
          <a:p>
            <a:pPr algn="ctr"/>
            <a:endParaRPr lang="en-US" sz="3200" dirty="0"/>
          </a:p>
        </p:txBody>
      </p:sp>
      <p:sp>
        <p:nvSpPr>
          <p:cNvPr id="4" name="TextBox 3">
            <a:extLst>
              <a:ext uri="{FF2B5EF4-FFF2-40B4-BE49-F238E27FC236}">
                <a16:creationId xmlns:a16="http://schemas.microsoft.com/office/drawing/2014/main" id="{DF0CB7E4-CD17-47A1-9435-ACD5EEDCEA13}"/>
              </a:ext>
            </a:extLst>
          </p:cNvPr>
          <p:cNvSpPr txBox="1"/>
          <p:nvPr/>
        </p:nvSpPr>
        <p:spPr>
          <a:xfrm>
            <a:off x="1917700" y="1055877"/>
            <a:ext cx="7766936" cy="461665"/>
          </a:xfrm>
          <a:prstGeom prst="rect">
            <a:avLst/>
          </a:prstGeom>
          <a:noFill/>
        </p:spPr>
        <p:txBody>
          <a:bodyPr wrap="square" rtlCol="0">
            <a:spAutoFit/>
          </a:bodyPr>
          <a:lstStyle/>
          <a:p>
            <a:pPr algn="ctr"/>
            <a:r>
              <a:rPr lang="en-US" sz="2400" dirty="0"/>
              <a:t>TERMS TO KNOW IN THE CRYPTOCURRENCY WORLD:</a:t>
            </a:r>
          </a:p>
        </p:txBody>
      </p:sp>
    </p:spTree>
    <p:extLst>
      <p:ext uri="{BB962C8B-B14F-4D97-AF65-F5344CB8AC3E}">
        <p14:creationId xmlns:p14="http://schemas.microsoft.com/office/powerpoint/2010/main" val="2712242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255B0-F589-442B-A8CC-CD9A2DF8AB80}"/>
              </a:ext>
            </a:extLst>
          </p:cNvPr>
          <p:cNvSpPr>
            <a:spLocks noGrp="1"/>
          </p:cNvSpPr>
          <p:nvPr>
            <p:ph type="title"/>
          </p:nvPr>
        </p:nvSpPr>
        <p:spPr>
          <a:xfrm>
            <a:off x="1333502" y="609600"/>
            <a:ext cx="8596668" cy="1320800"/>
          </a:xfrm>
        </p:spPr>
        <p:txBody>
          <a:bodyPr>
            <a:normAutofit/>
          </a:bodyPr>
          <a:lstStyle/>
          <a:p>
            <a:pPr algn="ctr"/>
            <a:r>
              <a:rPr lang="en-US" dirty="0"/>
              <a:t>CRYPTOCURRENCY</a:t>
            </a:r>
          </a:p>
        </p:txBody>
      </p:sp>
      <p:sp>
        <p:nvSpPr>
          <p:cNvPr id="10"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ubtitle 2">
            <a:extLst>
              <a:ext uri="{FF2B5EF4-FFF2-40B4-BE49-F238E27FC236}">
                <a16:creationId xmlns:a16="http://schemas.microsoft.com/office/drawing/2014/main" id="{B2ACB5EE-A7E6-4E92-9BD4-0971284E5348}"/>
              </a:ext>
            </a:extLst>
          </p:cNvPr>
          <p:cNvSpPr>
            <a:spLocks noGrp="1"/>
          </p:cNvSpPr>
          <p:nvPr>
            <p:ph idx="1"/>
          </p:nvPr>
        </p:nvSpPr>
        <p:spPr>
          <a:xfrm>
            <a:off x="653163" y="1460500"/>
            <a:ext cx="9151237" cy="5092700"/>
          </a:xfrm>
        </p:spPr>
        <p:txBody>
          <a:bodyPr>
            <a:normAutofit/>
          </a:bodyPr>
          <a:lstStyle/>
          <a:p>
            <a:pPr marL="0" indent="0">
              <a:lnSpc>
                <a:spcPct val="90000"/>
              </a:lnSpc>
              <a:buNone/>
            </a:pPr>
            <a:endParaRPr lang="en-US" sz="1400" dirty="0"/>
          </a:p>
          <a:p>
            <a:pPr>
              <a:lnSpc>
                <a:spcPct val="90000"/>
              </a:lnSpc>
            </a:pPr>
            <a:r>
              <a:rPr lang="en-US" sz="2800" dirty="0"/>
              <a:t>At least 25-30% of the U.S. adult population owns some form of cryptocurrency</a:t>
            </a:r>
          </a:p>
          <a:p>
            <a:pPr>
              <a:lnSpc>
                <a:spcPct val="90000"/>
              </a:lnSpc>
            </a:pPr>
            <a:r>
              <a:rPr lang="en-US" sz="2800" dirty="0"/>
              <a:t>But a large percentage of crypto investors have been filing their taxes incorrectly (or not at all!)</a:t>
            </a:r>
          </a:p>
          <a:p>
            <a:pPr>
              <a:lnSpc>
                <a:spcPct val="90000"/>
              </a:lnSpc>
            </a:pPr>
            <a:r>
              <a:rPr lang="en-US" sz="2800" dirty="0"/>
              <a:t>The IRS treats digital and virtual currencies as property, which means they are subject to capital gains just like stocks in a brokerage account</a:t>
            </a:r>
          </a:p>
          <a:p>
            <a:pPr>
              <a:lnSpc>
                <a:spcPct val="90000"/>
              </a:lnSpc>
            </a:pPr>
            <a:r>
              <a:rPr lang="en-US" sz="2800" dirty="0"/>
              <a:t>And many crypto investors do not even begin to consider the issues regarding their estate/trust</a:t>
            </a:r>
          </a:p>
          <a:p>
            <a:pPr>
              <a:lnSpc>
                <a:spcPct val="90000"/>
              </a:lnSpc>
            </a:pPr>
            <a:endParaRPr lang="en-US" sz="2000" dirty="0"/>
          </a:p>
          <a:p>
            <a:pPr>
              <a:lnSpc>
                <a:spcPct val="90000"/>
              </a:lnSpc>
            </a:pPr>
            <a:endParaRPr lang="en-US" sz="1400" dirty="0"/>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876191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255B0-F589-442B-A8CC-CD9A2DF8AB80}"/>
              </a:ext>
            </a:extLst>
          </p:cNvPr>
          <p:cNvSpPr>
            <a:spLocks noGrp="1"/>
          </p:cNvSpPr>
          <p:nvPr>
            <p:ph type="title"/>
          </p:nvPr>
        </p:nvSpPr>
        <p:spPr>
          <a:xfrm>
            <a:off x="1333502" y="609600"/>
            <a:ext cx="8596668" cy="712573"/>
          </a:xfrm>
        </p:spPr>
        <p:txBody>
          <a:bodyPr>
            <a:normAutofit/>
          </a:bodyPr>
          <a:lstStyle/>
          <a:p>
            <a:pPr algn="ctr"/>
            <a:r>
              <a:rPr lang="en-US" dirty="0"/>
              <a:t>BLOCKCHAIN PROPERTIES</a:t>
            </a:r>
          </a:p>
        </p:txBody>
      </p:sp>
      <p:sp>
        <p:nvSpPr>
          <p:cNvPr id="10"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ubtitle 2">
            <a:extLst>
              <a:ext uri="{FF2B5EF4-FFF2-40B4-BE49-F238E27FC236}">
                <a16:creationId xmlns:a16="http://schemas.microsoft.com/office/drawing/2014/main" id="{B2ACB5EE-A7E6-4E92-9BD4-0971284E5348}"/>
              </a:ext>
            </a:extLst>
          </p:cNvPr>
          <p:cNvSpPr>
            <a:spLocks noGrp="1"/>
          </p:cNvSpPr>
          <p:nvPr>
            <p:ph idx="1"/>
          </p:nvPr>
        </p:nvSpPr>
        <p:spPr>
          <a:xfrm>
            <a:off x="861391" y="1322173"/>
            <a:ext cx="8943009" cy="5231027"/>
          </a:xfrm>
        </p:spPr>
        <p:txBody>
          <a:bodyPr>
            <a:normAutofit/>
          </a:bodyPr>
          <a:lstStyle/>
          <a:p>
            <a:pPr marL="0" indent="0">
              <a:lnSpc>
                <a:spcPct val="90000"/>
              </a:lnSpc>
              <a:buNone/>
            </a:pPr>
            <a:endParaRPr lang="en-US" sz="1400" dirty="0"/>
          </a:p>
          <a:p>
            <a:pPr>
              <a:lnSpc>
                <a:spcPct val="90000"/>
              </a:lnSpc>
            </a:pPr>
            <a:r>
              <a:rPr lang="en-US" sz="2800" dirty="0"/>
              <a:t>A blockchain is programmable (smart contracts)</a:t>
            </a:r>
          </a:p>
          <a:p>
            <a:pPr>
              <a:lnSpc>
                <a:spcPct val="90000"/>
              </a:lnSpc>
            </a:pPr>
            <a:r>
              <a:rPr lang="en-US" sz="2800" dirty="0"/>
              <a:t>All records are individually encrypted</a:t>
            </a:r>
          </a:p>
          <a:p>
            <a:pPr>
              <a:lnSpc>
                <a:spcPct val="90000"/>
              </a:lnSpc>
            </a:pPr>
            <a:r>
              <a:rPr lang="en-US" sz="2800" dirty="0"/>
              <a:t>All network nodes have copy of entire ledger</a:t>
            </a:r>
          </a:p>
          <a:p>
            <a:pPr>
              <a:lnSpc>
                <a:spcPct val="90000"/>
              </a:lnSpc>
            </a:pPr>
            <a:r>
              <a:rPr lang="en-US" sz="2800" dirty="0"/>
              <a:t>All validated records are irreversible</a:t>
            </a:r>
          </a:p>
          <a:p>
            <a:pPr>
              <a:lnSpc>
                <a:spcPct val="90000"/>
              </a:lnSpc>
            </a:pPr>
            <a:r>
              <a:rPr lang="en-US" sz="2800" dirty="0"/>
              <a:t>Each transaction is timestamped</a:t>
            </a:r>
          </a:p>
          <a:p>
            <a:pPr>
              <a:lnSpc>
                <a:spcPct val="90000"/>
              </a:lnSpc>
            </a:pPr>
            <a:r>
              <a:rPr lang="en-US" sz="2800" dirty="0"/>
              <a:t>The network participants agree to the validity of the blockchain records</a:t>
            </a:r>
          </a:p>
          <a:p>
            <a:pPr>
              <a:lnSpc>
                <a:spcPct val="90000"/>
              </a:lnSpc>
            </a:pPr>
            <a:r>
              <a:rPr lang="en-US" sz="2800" dirty="0"/>
              <a:t>Identities are usually anonymous – but the IRS and others can figure out who owns what with enough money &amp; the right software!</a:t>
            </a:r>
          </a:p>
          <a:p>
            <a:pPr>
              <a:lnSpc>
                <a:spcPct val="90000"/>
              </a:lnSpc>
            </a:pPr>
            <a:endParaRPr lang="en-US" sz="2000" dirty="0"/>
          </a:p>
          <a:p>
            <a:pPr>
              <a:lnSpc>
                <a:spcPct val="90000"/>
              </a:lnSpc>
            </a:pPr>
            <a:endParaRPr lang="en-US" sz="1400" dirty="0"/>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370824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255B0-F589-442B-A8CC-CD9A2DF8AB80}"/>
              </a:ext>
            </a:extLst>
          </p:cNvPr>
          <p:cNvSpPr>
            <a:spLocks noGrp="1"/>
          </p:cNvSpPr>
          <p:nvPr>
            <p:ph type="title"/>
          </p:nvPr>
        </p:nvSpPr>
        <p:spPr>
          <a:xfrm>
            <a:off x="1095548" y="304800"/>
            <a:ext cx="8596668" cy="45719"/>
          </a:xfrm>
        </p:spPr>
        <p:txBody>
          <a:bodyPr>
            <a:normAutofit fontScale="90000"/>
          </a:bodyPr>
          <a:lstStyle/>
          <a:p>
            <a:pPr algn="ctr"/>
            <a:endParaRPr lang="en-US" dirty="0"/>
          </a:p>
        </p:txBody>
      </p:sp>
      <p:sp>
        <p:nvSpPr>
          <p:cNvPr id="10"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ubtitle 2">
            <a:extLst>
              <a:ext uri="{FF2B5EF4-FFF2-40B4-BE49-F238E27FC236}">
                <a16:creationId xmlns:a16="http://schemas.microsoft.com/office/drawing/2014/main" id="{B2ACB5EE-A7E6-4E92-9BD4-0971284E5348}"/>
              </a:ext>
            </a:extLst>
          </p:cNvPr>
          <p:cNvSpPr>
            <a:spLocks noGrp="1"/>
          </p:cNvSpPr>
          <p:nvPr>
            <p:ph idx="1"/>
          </p:nvPr>
        </p:nvSpPr>
        <p:spPr>
          <a:xfrm>
            <a:off x="448733" y="304800"/>
            <a:ext cx="10351789" cy="6248400"/>
          </a:xfrm>
        </p:spPr>
        <p:txBody>
          <a:bodyPr>
            <a:normAutofit/>
          </a:bodyPr>
          <a:lstStyle/>
          <a:p>
            <a:pPr marL="0" indent="0">
              <a:lnSpc>
                <a:spcPct val="90000"/>
              </a:lnSpc>
              <a:buNone/>
            </a:pPr>
            <a:endParaRPr lang="en-US" sz="1400" dirty="0"/>
          </a:p>
          <a:p>
            <a:pPr>
              <a:lnSpc>
                <a:spcPct val="90000"/>
              </a:lnSpc>
            </a:pPr>
            <a:r>
              <a:rPr lang="en-US" sz="2800" dirty="0"/>
              <a:t>Custodial wallet = exchange controls your keys</a:t>
            </a:r>
          </a:p>
          <a:p>
            <a:pPr>
              <a:lnSpc>
                <a:spcPct val="90000"/>
              </a:lnSpc>
            </a:pPr>
            <a:r>
              <a:rPr lang="en-US" sz="2800" dirty="0"/>
              <a:t>Non-custodial wallet = you control your keys</a:t>
            </a:r>
          </a:p>
          <a:p>
            <a:pPr>
              <a:lnSpc>
                <a:spcPct val="90000"/>
              </a:lnSpc>
            </a:pPr>
            <a:r>
              <a:rPr lang="en-US" sz="2800" dirty="0"/>
              <a:t>This creates huge implications for security of the accounts as well as estate planning</a:t>
            </a:r>
          </a:p>
          <a:p>
            <a:pPr>
              <a:lnSpc>
                <a:spcPct val="90000"/>
              </a:lnSpc>
            </a:pPr>
            <a:r>
              <a:rPr lang="en-US" sz="2800" dirty="0"/>
              <a:t>Cold storage vs Hot wallets</a:t>
            </a:r>
          </a:p>
          <a:p>
            <a:pPr>
              <a:lnSpc>
                <a:spcPct val="90000"/>
              </a:lnSpc>
            </a:pPr>
            <a:r>
              <a:rPr lang="en-US" sz="2800" dirty="0"/>
              <a:t>Businesses who accept crypto as payment must report it at Fair Market Value when received</a:t>
            </a:r>
          </a:p>
          <a:p>
            <a:pPr>
              <a:lnSpc>
                <a:spcPct val="90000"/>
              </a:lnSpc>
            </a:pPr>
            <a:r>
              <a:rPr lang="en-US" sz="2800" dirty="0"/>
              <a:t>Even when the 1099-DA forms come out the crypto owner will still need to work closely with a tax pro and have GREAT records – any with missing cost basis will be counted as ZERO by the IRS and cost your client a LOT</a:t>
            </a:r>
          </a:p>
          <a:p>
            <a:pPr>
              <a:lnSpc>
                <a:spcPct val="90000"/>
              </a:lnSpc>
            </a:pPr>
            <a:endParaRPr lang="en-US" sz="2800" dirty="0"/>
          </a:p>
          <a:p>
            <a:pPr>
              <a:lnSpc>
                <a:spcPct val="90000"/>
              </a:lnSpc>
            </a:pPr>
            <a:endParaRPr lang="en-US" sz="2000" dirty="0"/>
          </a:p>
          <a:p>
            <a:pPr>
              <a:lnSpc>
                <a:spcPct val="90000"/>
              </a:lnSpc>
            </a:pPr>
            <a:endParaRPr lang="en-US" sz="1400" dirty="0"/>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478284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255B0-F589-442B-A8CC-CD9A2DF8AB80}"/>
              </a:ext>
            </a:extLst>
          </p:cNvPr>
          <p:cNvSpPr>
            <a:spLocks noGrp="1"/>
          </p:cNvSpPr>
          <p:nvPr>
            <p:ph type="title"/>
          </p:nvPr>
        </p:nvSpPr>
        <p:spPr>
          <a:xfrm>
            <a:off x="1333502" y="609600"/>
            <a:ext cx="8596668" cy="712573"/>
          </a:xfrm>
        </p:spPr>
        <p:txBody>
          <a:bodyPr>
            <a:normAutofit/>
          </a:bodyPr>
          <a:lstStyle/>
          <a:p>
            <a:pPr algn="ctr"/>
            <a:r>
              <a:rPr lang="en-US" dirty="0"/>
              <a:t>REAL WORLD USES FOR BLOCKCHAINS</a:t>
            </a:r>
          </a:p>
        </p:txBody>
      </p:sp>
      <p:sp>
        <p:nvSpPr>
          <p:cNvPr id="10"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ubtitle 2">
            <a:extLst>
              <a:ext uri="{FF2B5EF4-FFF2-40B4-BE49-F238E27FC236}">
                <a16:creationId xmlns:a16="http://schemas.microsoft.com/office/drawing/2014/main" id="{B2ACB5EE-A7E6-4E92-9BD4-0971284E5348}"/>
              </a:ext>
            </a:extLst>
          </p:cNvPr>
          <p:cNvSpPr>
            <a:spLocks noGrp="1"/>
          </p:cNvSpPr>
          <p:nvPr>
            <p:ph idx="1"/>
          </p:nvPr>
        </p:nvSpPr>
        <p:spPr>
          <a:xfrm>
            <a:off x="1333502" y="1322173"/>
            <a:ext cx="3433232" cy="5231027"/>
          </a:xfrm>
        </p:spPr>
        <p:txBody>
          <a:bodyPr>
            <a:normAutofit/>
          </a:bodyPr>
          <a:lstStyle/>
          <a:p>
            <a:pPr marL="0" indent="0">
              <a:lnSpc>
                <a:spcPct val="90000"/>
              </a:lnSpc>
              <a:buNone/>
            </a:pPr>
            <a:endParaRPr lang="en-US" sz="1400" dirty="0"/>
          </a:p>
          <a:p>
            <a:pPr>
              <a:lnSpc>
                <a:spcPct val="90000"/>
              </a:lnSpc>
            </a:pPr>
            <a:r>
              <a:rPr lang="en-US" sz="2800" dirty="0"/>
              <a:t>Banking</a:t>
            </a:r>
          </a:p>
          <a:p>
            <a:pPr>
              <a:lnSpc>
                <a:spcPct val="90000"/>
              </a:lnSpc>
            </a:pPr>
            <a:r>
              <a:rPr lang="en-US" sz="2800" dirty="0"/>
              <a:t>Identification</a:t>
            </a:r>
          </a:p>
          <a:p>
            <a:pPr>
              <a:lnSpc>
                <a:spcPct val="90000"/>
              </a:lnSpc>
            </a:pPr>
            <a:r>
              <a:rPr lang="en-US" sz="2800" dirty="0"/>
              <a:t>Mobile payments</a:t>
            </a:r>
          </a:p>
          <a:p>
            <a:pPr>
              <a:lnSpc>
                <a:spcPct val="90000"/>
              </a:lnSpc>
            </a:pPr>
            <a:r>
              <a:rPr lang="en-US" sz="2800" dirty="0"/>
              <a:t>Insurance</a:t>
            </a:r>
          </a:p>
          <a:p>
            <a:pPr>
              <a:lnSpc>
                <a:spcPct val="90000"/>
              </a:lnSpc>
            </a:pPr>
            <a:r>
              <a:rPr lang="en-US" sz="2800" dirty="0"/>
              <a:t>Real Estate</a:t>
            </a:r>
          </a:p>
          <a:p>
            <a:pPr>
              <a:lnSpc>
                <a:spcPct val="90000"/>
              </a:lnSpc>
            </a:pPr>
            <a:r>
              <a:rPr lang="en-US" sz="2800" dirty="0"/>
              <a:t>Fine Art</a:t>
            </a:r>
          </a:p>
          <a:p>
            <a:pPr>
              <a:lnSpc>
                <a:spcPct val="90000"/>
              </a:lnSpc>
            </a:pPr>
            <a:r>
              <a:rPr lang="en-US" sz="2800" dirty="0"/>
              <a:t>Energy</a:t>
            </a:r>
          </a:p>
          <a:p>
            <a:pPr>
              <a:lnSpc>
                <a:spcPct val="90000"/>
              </a:lnSpc>
            </a:pPr>
            <a:r>
              <a:rPr lang="en-US" sz="2800" dirty="0"/>
              <a:t>Carbon Offsets</a:t>
            </a:r>
          </a:p>
          <a:p>
            <a:pPr>
              <a:lnSpc>
                <a:spcPct val="90000"/>
              </a:lnSpc>
            </a:pPr>
            <a:r>
              <a:rPr lang="en-US" sz="2800" dirty="0"/>
              <a:t>Finance</a:t>
            </a:r>
          </a:p>
          <a:p>
            <a:pPr>
              <a:lnSpc>
                <a:spcPct val="90000"/>
              </a:lnSpc>
            </a:pPr>
            <a:endParaRPr lang="en-US" sz="2000" dirty="0"/>
          </a:p>
          <a:p>
            <a:pPr>
              <a:lnSpc>
                <a:spcPct val="90000"/>
              </a:lnSpc>
            </a:pPr>
            <a:endParaRPr lang="en-US" sz="1400" dirty="0"/>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 name="TextBox 3">
            <a:extLst>
              <a:ext uri="{FF2B5EF4-FFF2-40B4-BE49-F238E27FC236}">
                <a16:creationId xmlns:a16="http://schemas.microsoft.com/office/drawing/2014/main" id="{0D3389E7-B58D-4324-6947-A973D4CC6A7B}"/>
              </a:ext>
            </a:extLst>
          </p:cNvPr>
          <p:cNvSpPr txBox="1"/>
          <p:nvPr/>
        </p:nvSpPr>
        <p:spPr>
          <a:xfrm>
            <a:off x="4771509" y="1702629"/>
            <a:ext cx="4324865" cy="4480201"/>
          </a:xfrm>
          <a:prstGeom prst="rect">
            <a:avLst/>
          </a:prstGeom>
          <a:noFill/>
        </p:spPr>
        <p:txBody>
          <a:bodyPr wrap="square" rtlCol="0">
            <a:spAutoFit/>
          </a:bodyPr>
          <a:lstStyle/>
          <a:p>
            <a:pPr marL="342900" marR="0" lvl="0" indent="-342900" algn="l" defTabSz="457200" rtl="0" eaLnBrk="1" fontAlgn="auto" latinLnBrk="0" hangingPunct="1">
              <a:lnSpc>
                <a:spcPct val="90000"/>
              </a:lnSpc>
              <a:spcBef>
                <a:spcPts val="1000"/>
              </a:spcBef>
              <a:spcAft>
                <a:spcPts val="0"/>
              </a:spcAft>
              <a:buClr>
                <a:srgbClr val="90C226"/>
              </a:buClr>
              <a:buSzPct val="80000"/>
              <a:buFont typeface="Wingdings 3" charset="2"/>
              <a:buChar char=""/>
              <a:tabLst/>
              <a:defRPr/>
            </a:pPr>
            <a:r>
              <a:rPr lang="en-US" sz="2800" dirty="0">
                <a:solidFill>
                  <a:prstClr val="black">
                    <a:lumMod val="75000"/>
                    <a:lumOff val="25000"/>
                  </a:prstClr>
                </a:solidFill>
                <a:latin typeface="Trebuchet MS"/>
              </a:rPr>
              <a:t>Government</a:t>
            </a:r>
            <a:endParaRPr kumimoji="0" lang="en-US" sz="2800" b="0" i="0" u="none" strike="noStrike" kern="1200" cap="none" spc="0" normalizeH="0" baseline="0" noProof="0" dirty="0">
              <a:ln>
                <a:noFill/>
              </a:ln>
              <a:solidFill>
                <a:prstClr val="black">
                  <a:lumMod val="75000"/>
                  <a:lumOff val="25000"/>
                </a:prstClr>
              </a:solidFill>
              <a:effectLst/>
              <a:uLnTx/>
              <a:uFillTx/>
              <a:latin typeface="Trebuchet MS"/>
              <a:ea typeface="+mn-ea"/>
              <a:cs typeface="+mn-cs"/>
            </a:endParaRPr>
          </a:p>
          <a:p>
            <a:pPr marL="342900" marR="0" lvl="0" indent="-342900" algn="l" defTabSz="457200" rtl="0" eaLnBrk="1" fontAlgn="auto" latinLnBrk="0" hangingPunct="1">
              <a:lnSpc>
                <a:spcPct val="90000"/>
              </a:lnSpc>
              <a:spcBef>
                <a:spcPts val="1000"/>
              </a:spcBef>
              <a:spcAft>
                <a:spcPts val="0"/>
              </a:spcAft>
              <a:buClr>
                <a:srgbClr val="90C226"/>
              </a:buClr>
              <a:buSzPct val="80000"/>
              <a:buFont typeface="Wingdings 3" charset="2"/>
              <a:buChar char=""/>
              <a:tabLst/>
              <a:defRPr/>
            </a:pPr>
            <a:r>
              <a:rPr lang="en-US" sz="2800" dirty="0">
                <a:solidFill>
                  <a:prstClr val="black">
                    <a:lumMod val="75000"/>
                    <a:lumOff val="25000"/>
                  </a:prstClr>
                </a:solidFill>
                <a:latin typeface="Trebuchet MS"/>
              </a:rPr>
              <a:t>Medical Records</a:t>
            </a:r>
            <a:endParaRPr kumimoji="0" lang="en-US" sz="2800" b="0" i="0" u="none" strike="noStrike" kern="1200" cap="none" spc="0" normalizeH="0" baseline="0" noProof="0" dirty="0">
              <a:ln>
                <a:noFill/>
              </a:ln>
              <a:solidFill>
                <a:prstClr val="black">
                  <a:lumMod val="75000"/>
                  <a:lumOff val="25000"/>
                </a:prstClr>
              </a:solidFill>
              <a:effectLst/>
              <a:uLnTx/>
              <a:uFillTx/>
              <a:latin typeface="Trebuchet MS"/>
              <a:ea typeface="+mn-ea"/>
              <a:cs typeface="+mn-cs"/>
            </a:endParaRPr>
          </a:p>
          <a:p>
            <a:pPr marL="342900" marR="0" lvl="0" indent="-342900" algn="l" defTabSz="457200" rtl="0" eaLnBrk="1" fontAlgn="auto" latinLnBrk="0" hangingPunct="1">
              <a:lnSpc>
                <a:spcPct val="90000"/>
              </a:lnSpc>
              <a:spcBef>
                <a:spcPts val="1000"/>
              </a:spcBef>
              <a:spcAft>
                <a:spcPts val="0"/>
              </a:spcAft>
              <a:buClr>
                <a:srgbClr val="90C226"/>
              </a:buClr>
              <a:buSzPct val="80000"/>
              <a:buFont typeface="Wingdings 3" charset="2"/>
              <a:buChar char=""/>
              <a:tabLst/>
              <a:defRPr/>
            </a:pPr>
            <a:r>
              <a:rPr lang="en-US" sz="2800" dirty="0">
                <a:solidFill>
                  <a:prstClr val="black">
                    <a:lumMod val="75000"/>
                    <a:lumOff val="25000"/>
                  </a:prstClr>
                </a:solidFill>
                <a:latin typeface="Trebuchet MS"/>
              </a:rPr>
              <a:t>Taxation</a:t>
            </a:r>
            <a:endParaRPr kumimoji="0" lang="en-US" sz="2800" b="0" i="0" u="none" strike="noStrike" kern="1200" cap="none" spc="0" normalizeH="0" baseline="0" noProof="0" dirty="0">
              <a:ln>
                <a:noFill/>
              </a:ln>
              <a:solidFill>
                <a:prstClr val="black">
                  <a:lumMod val="75000"/>
                  <a:lumOff val="25000"/>
                </a:prstClr>
              </a:solidFill>
              <a:effectLst/>
              <a:uLnTx/>
              <a:uFillTx/>
              <a:latin typeface="Trebuchet MS"/>
              <a:ea typeface="+mn-ea"/>
              <a:cs typeface="+mn-cs"/>
            </a:endParaRPr>
          </a:p>
          <a:p>
            <a:pPr marL="342900" marR="0" lvl="0" indent="-342900" algn="l" defTabSz="457200" rtl="0" eaLnBrk="1" fontAlgn="auto" latinLnBrk="0" hangingPunct="1">
              <a:lnSpc>
                <a:spcPct val="90000"/>
              </a:lnSpc>
              <a:spcBef>
                <a:spcPts val="1000"/>
              </a:spcBef>
              <a:spcAft>
                <a:spcPts val="0"/>
              </a:spcAft>
              <a:buClr>
                <a:srgbClr val="90C226"/>
              </a:buClr>
              <a:buSzPct val="80000"/>
              <a:buFont typeface="Wingdings 3" charset="2"/>
              <a:buChar char=""/>
              <a:tabLst/>
              <a:defRPr/>
            </a:pPr>
            <a:r>
              <a:rPr lang="en-US" sz="2800" dirty="0">
                <a:solidFill>
                  <a:prstClr val="black">
                    <a:lumMod val="75000"/>
                    <a:lumOff val="25000"/>
                  </a:prstClr>
                </a:solidFill>
                <a:latin typeface="Trebuchet MS"/>
              </a:rPr>
              <a:t>Accounting</a:t>
            </a:r>
            <a:endParaRPr kumimoji="0" lang="en-US" sz="2800" b="0" i="0" u="none" strike="noStrike" kern="1200" cap="none" spc="0" normalizeH="0" baseline="0" noProof="0" dirty="0">
              <a:ln>
                <a:noFill/>
              </a:ln>
              <a:solidFill>
                <a:prstClr val="black">
                  <a:lumMod val="75000"/>
                  <a:lumOff val="25000"/>
                </a:prstClr>
              </a:solidFill>
              <a:effectLst/>
              <a:uLnTx/>
              <a:uFillTx/>
              <a:latin typeface="Trebuchet MS"/>
              <a:ea typeface="+mn-ea"/>
              <a:cs typeface="+mn-cs"/>
            </a:endParaRPr>
          </a:p>
          <a:p>
            <a:pPr marL="342900" marR="0" lvl="0" indent="-342900" algn="l" defTabSz="457200" rtl="0" eaLnBrk="1" fontAlgn="auto" latinLnBrk="0" hangingPunct="1">
              <a:lnSpc>
                <a:spcPct val="90000"/>
              </a:lnSpc>
              <a:spcBef>
                <a:spcPts val="1000"/>
              </a:spcBef>
              <a:spcAft>
                <a:spcPts val="0"/>
              </a:spcAft>
              <a:buClr>
                <a:srgbClr val="90C226"/>
              </a:buClr>
              <a:buSzPct val="80000"/>
              <a:buFont typeface="Wingdings 3" charset="2"/>
              <a:buChar char=""/>
              <a:tabLst/>
              <a:defRPr/>
            </a:pPr>
            <a:r>
              <a:rPr lang="en-US" sz="2800" dirty="0">
                <a:solidFill>
                  <a:prstClr val="black">
                    <a:lumMod val="75000"/>
                    <a:lumOff val="25000"/>
                  </a:prstClr>
                </a:solidFill>
                <a:latin typeface="Trebuchet MS"/>
              </a:rPr>
              <a:t>Shipping/Supply Chains</a:t>
            </a:r>
            <a:endParaRPr kumimoji="0" lang="en-US" sz="2800" b="0" i="0" u="none" strike="noStrike" kern="1200" cap="none" spc="0" normalizeH="0" baseline="0" noProof="0" dirty="0">
              <a:ln>
                <a:noFill/>
              </a:ln>
              <a:solidFill>
                <a:prstClr val="black">
                  <a:lumMod val="75000"/>
                  <a:lumOff val="25000"/>
                </a:prstClr>
              </a:solidFill>
              <a:effectLst/>
              <a:uLnTx/>
              <a:uFillTx/>
              <a:latin typeface="Trebuchet MS"/>
              <a:ea typeface="+mn-ea"/>
              <a:cs typeface="+mn-cs"/>
            </a:endParaRPr>
          </a:p>
          <a:p>
            <a:pPr marL="342900" marR="0" lvl="0" indent="-342900" algn="l" defTabSz="457200" rtl="0" eaLnBrk="1" fontAlgn="auto" latinLnBrk="0" hangingPunct="1">
              <a:lnSpc>
                <a:spcPct val="90000"/>
              </a:lnSpc>
              <a:spcBef>
                <a:spcPts val="1000"/>
              </a:spcBef>
              <a:spcAft>
                <a:spcPts val="0"/>
              </a:spcAft>
              <a:buClr>
                <a:srgbClr val="90C226"/>
              </a:buClr>
              <a:buSzPct val="80000"/>
              <a:buFont typeface="Wingdings 3" charset="2"/>
              <a:buChar char=""/>
              <a:tabLst/>
              <a:defRPr/>
            </a:pPr>
            <a:r>
              <a:rPr lang="en-US" sz="2800" dirty="0">
                <a:solidFill>
                  <a:prstClr val="black">
                    <a:lumMod val="75000"/>
                    <a:lumOff val="25000"/>
                  </a:prstClr>
                </a:solidFill>
                <a:latin typeface="Trebuchet MS"/>
              </a:rPr>
              <a:t>Endangered Species protection</a:t>
            </a:r>
            <a:endParaRPr kumimoji="0" lang="en-US" sz="2800" b="0" i="0" u="none" strike="noStrike" kern="1200" cap="none" spc="0" normalizeH="0" baseline="0" noProof="0" dirty="0">
              <a:ln>
                <a:noFill/>
              </a:ln>
              <a:solidFill>
                <a:prstClr val="black">
                  <a:lumMod val="75000"/>
                  <a:lumOff val="25000"/>
                </a:prstClr>
              </a:solidFill>
              <a:effectLst/>
              <a:uLnTx/>
              <a:uFillTx/>
              <a:latin typeface="Trebuchet MS"/>
              <a:ea typeface="+mn-ea"/>
              <a:cs typeface="+mn-cs"/>
            </a:endParaRPr>
          </a:p>
          <a:p>
            <a:pPr marL="342900" marR="0" lvl="0" indent="-342900" algn="l" defTabSz="457200" rtl="0" eaLnBrk="1" fontAlgn="auto" latinLnBrk="0" hangingPunct="1">
              <a:lnSpc>
                <a:spcPct val="90000"/>
              </a:lnSpc>
              <a:spcBef>
                <a:spcPts val="1000"/>
              </a:spcBef>
              <a:spcAft>
                <a:spcPts val="0"/>
              </a:spcAft>
              <a:buClr>
                <a:srgbClr val="90C226"/>
              </a:buClr>
              <a:buSzPct val="80000"/>
              <a:buFont typeface="Wingdings 3" charset="2"/>
              <a:buChar char=""/>
              <a:tabLst/>
              <a:defRPr/>
            </a:pPr>
            <a:r>
              <a:rPr lang="en-US" sz="2800" dirty="0">
                <a:solidFill>
                  <a:prstClr val="black">
                    <a:lumMod val="75000"/>
                    <a:lumOff val="25000"/>
                  </a:prstClr>
                </a:solidFill>
                <a:latin typeface="Trebuchet MS"/>
              </a:rPr>
              <a:t>Music</a:t>
            </a:r>
            <a:endParaRPr kumimoji="0" lang="en-US" sz="2800" b="0" i="0" u="none" strike="noStrike" kern="1200" cap="none" spc="0" normalizeH="0" baseline="0" noProof="0" dirty="0">
              <a:ln>
                <a:noFill/>
              </a:ln>
              <a:solidFill>
                <a:prstClr val="black">
                  <a:lumMod val="75000"/>
                  <a:lumOff val="25000"/>
                </a:prstClr>
              </a:solidFill>
              <a:effectLst/>
              <a:uLnTx/>
              <a:uFillTx/>
              <a:latin typeface="Trebuchet MS"/>
              <a:ea typeface="+mn-ea"/>
              <a:cs typeface="+mn-cs"/>
            </a:endParaRPr>
          </a:p>
          <a:p>
            <a:pPr marL="342900" marR="0" lvl="0" indent="-342900" algn="l" defTabSz="457200" rtl="0" eaLnBrk="1" fontAlgn="auto" latinLnBrk="0" hangingPunct="1">
              <a:lnSpc>
                <a:spcPct val="90000"/>
              </a:lnSpc>
              <a:spcBef>
                <a:spcPts val="1000"/>
              </a:spcBef>
              <a:spcAft>
                <a:spcPts val="0"/>
              </a:spcAft>
              <a:buClr>
                <a:srgbClr val="90C226"/>
              </a:buClr>
              <a:buSzPct val="80000"/>
              <a:buFont typeface="Wingdings 3" charset="2"/>
              <a:buChar char=""/>
              <a:tabLst/>
              <a:defRPr/>
            </a:pPr>
            <a:r>
              <a:rPr lang="en-US" sz="2800" dirty="0">
                <a:solidFill>
                  <a:prstClr val="black">
                    <a:lumMod val="75000"/>
                    <a:lumOff val="25000"/>
                  </a:prstClr>
                </a:solidFill>
                <a:latin typeface="Trebuchet MS"/>
              </a:rPr>
              <a:t>And so many more…</a:t>
            </a:r>
            <a:endParaRPr kumimoji="0" lang="en-US" sz="2800" b="0" i="0" u="none" strike="noStrike" kern="1200" cap="none" spc="0" normalizeH="0" baseline="0" noProof="0" dirty="0">
              <a:ln>
                <a:noFill/>
              </a:ln>
              <a:solidFill>
                <a:prstClr val="black">
                  <a:lumMod val="75000"/>
                  <a:lumOff val="25000"/>
                </a:prstClr>
              </a:solidFill>
              <a:effectLst/>
              <a:uLnTx/>
              <a:uFillTx/>
              <a:latin typeface="Trebuchet MS"/>
              <a:ea typeface="+mn-ea"/>
              <a:cs typeface="+mn-cs"/>
            </a:endParaRPr>
          </a:p>
        </p:txBody>
      </p:sp>
    </p:spTree>
    <p:extLst>
      <p:ext uri="{BB962C8B-B14F-4D97-AF65-F5344CB8AC3E}">
        <p14:creationId xmlns:p14="http://schemas.microsoft.com/office/powerpoint/2010/main" val="1183497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255B0-F589-442B-A8CC-CD9A2DF8AB80}"/>
              </a:ext>
            </a:extLst>
          </p:cNvPr>
          <p:cNvSpPr>
            <a:spLocks noGrp="1"/>
          </p:cNvSpPr>
          <p:nvPr>
            <p:ph type="title"/>
          </p:nvPr>
        </p:nvSpPr>
        <p:spPr>
          <a:xfrm>
            <a:off x="1333502" y="609600"/>
            <a:ext cx="8596668" cy="1320800"/>
          </a:xfrm>
        </p:spPr>
        <p:txBody>
          <a:bodyPr>
            <a:normAutofit/>
          </a:bodyPr>
          <a:lstStyle/>
          <a:p>
            <a:pPr algn="ctr"/>
            <a:r>
              <a:rPr lang="en-US" dirty="0"/>
              <a:t>TAXABLE INCOME OF CRYPTOCURRENCY</a:t>
            </a:r>
          </a:p>
        </p:txBody>
      </p:sp>
      <p:sp>
        <p:nvSpPr>
          <p:cNvPr id="10"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ubtitle 2">
            <a:extLst>
              <a:ext uri="{FF2B5EF4-FFF2-40B4-BE49-F238E27FC236}">
                <a16:creationId xmlns:a16="http://schemas.microsoft.com/office/drawing/2014/main" id="{B2ACB5EE-A7E6-4E92-9BD4-0971284E5348}"/>
              </a:ext>
            </a:extLst>
          </p:cNvPr>
          <p:cNvSpPr>
            <a:spLocks noGrp="1"/>
          </p:cNvSpPr>
          <p:nvPr>
            <p:ph idx="1"/>
          </p:nvPr>
        </p:nvSpPr>
        <p:spPr>
          <a:xfrm>
            <a:off x="831851" y="1219672"/>
            <a:ext cx="8470898" cy="5092700"/>
          </a:xfrm>
        </p:spPr>
        <p:txBody>
          <a:bodyPr>
            <a:normAutofit lnSpcReduction="10000"/>
          </a:bodyPr>
          <a:lstStyle/>
          <a:p>
            <a:pPr marL="0" indent="0">
              <a:lnSpc>
                <a:spcPct val="90000"/>
              </a:lnSpc>
              <a:buNone/>
            </a:pPr>
            <a:endParaRPr lang="en-US" sz="2000" dirty="0"/>
          </a:p>
          <a:p>
            <a:pPr>
              <a:lnSpc>
                <a:spcPct val="90000"/>
              </a:lnSpc>
            </a:pPr>
            <a:r>
              <a:rPr lang="en-US" sz="2800" dirty="0"/>
              <a:t>Biggest misconception of cryptocurrency investing – “If I trade one coin for another there is no tax consequence for this.” – WRONG!! It is a TAXABLE event.</a:t>
            </a:r>
          </a:p>
          <a:p>
            <a:pPr>
              <a:lnSpc>
                <a:spcPct val="90000"/>
              </a:lnSpc>
            </a:pPr>
            <a:r>
              <a:rPr lang="en-US" sz="2800" dirty="0"/>
              <a:t>When you spend any crypto to buy goods or services, it is a TAXABLE event.</a:t>
            </a:r>
          </a:p>
          <a:p>
            <a:pPr>
              <a:lnSpc>
                <a:spcPct val="90000"/>
              </a:lnSpc>
            </a:pPr>
            <a:r>
              <a:rPr lang="en-US" sz="2800" dirty="0"/>
              <a:t>If you earn any crypto, this is also a TAXABLE event. (and there are multiple ways to earn using your crypto coins/tokens)</a:t>
            </a:r>
          </a:p>
          <a:p>
            <a:pPr>
              <a:lnSpc>
                <a:spcPct val="90000"/>
              </a:lnSpc>
            </a:pPr>
            <a:r>
              <a:rPr lang="en-US" sz="2800" dirty="0"/>
              <a:t>If a client tells you they have crypto but do not need to report it – be very cautious!</a:t>
            </a:r>
          </a:p>
          <a:p>
            <a:pPr marL="0" indent="0">
              <a:lnSpc>
                <a:spcPct val="90000"/>
              </a:lnSpc>
              <a:buNone/>
            </a:pPr>
            <a:endParaRPr lang="en-US" sz="2000" dirty="0"/>
          </a:p>
          <a:p>
            <a:pPr>
              <a:lnSpc>
                <a:spcPct val="90000"/>
              </a:lnSpc>
            </a:pPr>
            <a:endParaRPr lang="en-US" sz="1400" dirty="0"/>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81711638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19065</TotalTime>
  <Words>1632</Words>
  <Application>Microsoft Office PowerPoint</Application>
  <PresentationFormat>Widescreen</PresentationFormat>
  <Paragraphs>160</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Arial Black</vt:lpstr>
      <vt:lpstr>Trebuchet MS</vt:lpstr>
      <vt:lpstr>Wingdings</vt:lpstr>
      <vt:lpstr>Wingdings 3</vt:lpstr>
      <vt:lpstr>Facet</vt:lpstr>
      <vt:lpstr>SPARTAN TAX RELIEF, LLC</vt:lpstr>
      <vt:lpstr>SPARTAN TAX RELIEF, LLC</vt:lpstr>
      <vt:lpstr>PowerPoint Presentation</vt:lpstr>
      <vt:lpstr>PowerPoint Presentation</vt:lpstr>
      <vt:lpstr>CRYPTOCURRENCY</vt:lpstr>
      <vt:lpstr>BLOCKCHAIN PROPERTIES</vt:lpstr>
      <vt:lpstr>PowerPoint Presentation</vt:lpstr>
      <vt:lpstr>REAL WORLD USES FOR BLOCKCHAINS</vt:lpstr>
      <vt:lpstr>TAXABLE INCOME OF CRYPTOCURRENCY</vt:lpstr>
      <vt:lpstr>TAXABLE EVENTS OF CRYPTOCURRENCY</vt:lpstr>
      <vt:lpstr>Non-Taxable Events in the Crypto World</vt:lpstr>
      <vt:lpstr>PowerPoint Presentation</vt:lpstr>
      <vt:lpstr>PowerPoint Presentation</vt:lpstr>
      <vt:lpstr>Do Not Mess with the IRS</vt:lpstr>
      <vt:lpstr>PowerPoint Presentation</vt:lpstr>
      <vt:lpstr>Best Way to Track Crypto Transactions</vt:lpstr>
      <vt:lpstr>Recent Changes in Crypto Tax By The IRS</vt:lpstr>
      <vt:lpstr>Cryptocurrency Fraud &amp; Scams</vt:lpstr>
      <vt:lpstr>Estate Planning With Crypto</vt:lpstr>
      <vt:lpstr>Things To Remember About Crypto</vt:lpstr>
      <vt:lpstr>Famous Crypto Quotes</vt:lpstr>
      <vt:lpstr>SPARTAN TAX RELIEF, LLC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SPARTAN TAX RELIEF, LLC</dc:title>
  <dc:creator>Rich Smith, EA, CTRC</dc:creator>
  <cp:lastModifiedBy>Rich Smith, EA</cp:lastModifiedBy>
  <cp:revision>12</cp:revision>
  <cp:lastPrinted>2025-07-08T22:27:49Z</cp:lastPrinted>
  <dcterms:created xsi:type="dcterms:W3CDTF">2021-09-19T20:54:19Z</dcterms:created>
  <dcterms:modified xsi:type="dcterms:W3CDTF">2025-07-22T14:25:53Z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